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Nunito Sans Bold" panose="020B0604020202020204" charset="0"/>
      <p:regular r:id="rId15"/>
    </p:embeddedFont>
    <p:embeddedFont>
      <p:font typeface="Nunito Sans Heavy" panose="020B0604020202020204" charset="0"/>
      <p:regular r:id="rId16"/>
    </p:embeddedFont>
    <p:embeddedFont>
      <p:font typeface="Open Sans Bold" panose="020B0604020202020204" charset="0"/>
      <p:regular r:id="rId17"/>
    </p:embeddedFont>
    <p:embeddedFont>
      <p:font typeface="Source Sans Pro" panose="020B0503030403020204" pitchFamily="34" charset="0"/>
      <p:regular r:id="rId18"/>
    </p:embeddedFont>
    <p:embeddedFont>
      <p:font typeface="Source Sans Pro Bold" panose="020B0703030403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sv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6.sv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4.jpeg"/><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mpreeth774/E-Farming-A-Farmer-Friendly-And-customer-healthy-Application-" TargetMode="External"/><Relationship Id="rId7"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a:stretch>
          </a:blipFill>
        </p:spPr>
      </p:sp>
      <p:sp>
        <p:nvSpPr>
          <p:cNvPr id="3" name="Freeform 3"/>
          <p:cNvSpPr/>
          <p:nvPr/>
        </p:nvSpPr>
        <p:spPr>
          <a:xfrm>
            <a:off x="1028700" y="1028700"/>
            <a:ext cx="16230600" cy="8229600"/>
          </a:xfrm>
          <a:custGeom>
            <a:avLst/>
            <a:gdLst/>
            <a:ahLst/>
            <a:cxnLst/>
            <a:rect l="l" t="t" r="r" b="b"/>
            <a:pathLst>
              <a:path w="16230600" h="8229600">
                <a:moveTo>
                  <a:pt x="0" y="0"/>
                </a:moveTo>
                <a:lnTo>
                  <a:pt x="16230600" y="0"/>
                </a:lnTo>
                <a:lnTo>
                  <a:pt x="16230600" y="8229600"/>
                </a:lnTo>
                <a:lnTo>
                  <a:pt x="0" y="8229600"/>
                </a:lnTo>
                <a:lnTo>
                  <a:pt x="0" y="0"/>
                </a:lnTo>
                <a:close/>
              </a:path>
            </a:pathLst>
          </a:custGeom>
          <a:blipFill>
            <a:blip r:embed="rId3">
              <a:alphaModFix amt="90000"/>
            </a:blip>
            <a:stretch>
              <a:fillRect l="-6338" t="-16527" r="-6338" b="-16527"/>
            </a:stretch>
          </a:blipFill>
        </p:spPr>
      </p:sp>
      <p:sp>
        <p:nvSpPr>
          <p:cNvPr id="4" name="Freeform 4"/>
          <p:cNvSpPr/>
          <p:nvPr/>
        </p:nvSpPr>
        <p:spPr>
          <a:xfrm>
            <a:off x="8306533" y="1853775"/>
            <a:ext cx="1674935" cy="1674935"/>
          </a:xfrm>
          <a:custGeom>
            <a:avLst/>
            <a:gdLst/>
            <a:ahLst/>
            <a:cxnLst/>
            <a:rect l="l" t="t" r="r" b="b"/>
            <a:pathLst>
              <a:path w="1674935" h="1674935">
                <a:moveTo>
                  <a:pt x="0" y="0"/>
                </a:moveTo>
                <a:lnTo>
                  <a:pt x="1674934" y="0"/>
                </a:lnTo>
                <a:lnTo>
                  <a:pt x="1674934" y="1674935"/>
                </a:lnTo>
                <a:lnTo>
                  <a:pt x="0" y="1674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819757" y="6210300"/>
            <a:ext cx="8648487" cy="712470"/>
          </a:xfrm>
          <a:prstGeom prst="rect">
            <a:avLst/>
          </a:prstGeom>
        </p:spPr>
        <p:txBody>
          <a:bodyPr lIns="0" tIns="0" rIns="0" bIns="0" rtlCol="0" anchor="t">
            <a:spAutoFit/>
          </a:bodyPr>
          <a:lstStyle/>
          <a:p>
            <a:pPr algn="ctr">
              <a:lnSpc>
                <a:spcPts val="5880"/>
              </a:lnSpc>
            </a:pPr>
            <a:r>
              <a:rPr lang="en-US" sz="4200">
                <a:solidFill>
                  <a:srgbClr val="FFFFFF"/>
                </a:solidFill>
                <a:latin typeface="Nunito Sans Bold"/>
              </a:rPr>
              <a:t>A Farmer's Friendly Application</a:t>
            </a:r>
          </a:p>
        </p:txBody>
      </p:sp>
      <p:sp>
        <p:nvSpPr>
          <p:cNvPr id="6" name="TextBox 6"/>
          <p:cNvSpPr txBox="1"/>
          <p:nvPr/>
        </p:nvSpPr>
        <p:spPr>
          <a:xfrm>
            <a:off x="1981200" y="3705225"/>
            <a:ext cx="14325600" cy="2581275"/>
          </a:xfrm>
          <a:prstGeom prst="rect">
            <a:avLst/>
          </a:prstGeom>
        </p:spPr>
        <p:txBody>
          <a:bodyPr lIns="0" tIns="0" rIns="0" bIns="0" rtlCol="0" anchor="t">
            <a:spAutoFit/>
          </a:bodyPr>
          <a:lstStyle/>
          <a:p>
            <a:pPr algn="ctr">
              <a:lnSpc>
                <a:spcPts val="21000"/>
              </a:lnSpc>
            </a:pPr>
            <a:r>
              <a:rPr lang="en-US" sz="15000" spc="2490">
                <a:solidFill>
                  <a:srgbClr val="FFFFFF"/>
                </a:solidFill>
                <a:latin typeface="Nunito Sans Heavy"/>
              </a:rPr>
              <a:t>E-FARMING</a:t>
            </a:r>
          </a:p>
        </p:txBody>
      </p:sp>
      <p:sp>
        <p:nvSpPr>
          <p:cNvPr id="7" name="TextBox 7"/>
          <p:cNvSpPr txBox="1"/>
          <p:nvPr/>
        </p:nvSpPr>
        <p:spPr>
          <a:xfrm>
            <a:off x="13477768" y="8505985"/>
            <a:ext cx="5520821" cy="408305"/>
          </a:xfrm>
          <a:prstGeom prst="rect">
            <a:avLst/>
          </a:prstGeom>
        </p:spPr>
        <p:txBody>
          <a:bodyPr lIns="0" tIns="0" rIns="0" bIns="0" rtlCol="0" anchor="t">
            <a:spAutoFit/>
          </a:bodyPr>
          <a:lstStyle/>
          <a:p>
            <a:pPr algn="l">
              <a:lnSpc>
                <a:spcPts val="3220"/>
              </a:lnSpc>
            </a:pPr>
            <a:r>
              <a:rPr lang="en-US" sz="2800" spc="84">
                <a:solidFill>
                  <a:srgbClr val="F2F2F2"/>
                </a:solidFill>
                <a:latin typeface="Nunito Sans Bold"/>
              </a:rPr>
              <a:t>Team: Tech Titans</a:t>
            </a:r>
          </a:p>
        </p:txBody>
      </p:sp>
      <p:sp>
        <p:nvSpPr>
          <p:cNvPr id="8" name="Freeform 8"/>
          <p:cNvSpPr/>
          <p:nvPr/>
        </p:nvSpPr>
        <p:spPr>
          <a:xfrm>
            <a:off x="12478063" y="8429446"/>
            <a:ext cx="821769" cy="484844"/>
          </a:xfrm>
          <a:custGeom>
            <a:avLst/>
            <a:gdLst/>
            <a:ahLst/>
            <a:cxnLst/>
            <a:rect l="l" t="t" r="r" b="b"/>
            <a:pathLst>
              <a:path w="821769" h="484844">
                <a:moveTo>
                  <a:pt x="0" y="0"/>
                </a:moveTo>
                <a:lnTo>
                  <a:pt x="821769" y="0"/>
                </a:lnTo>
                <a:lnTo>
                  <a:pt x="821769" y="484844"/>
                </a:lnTo>
                <a:lnTo>
                  <a:pt x="0" y="484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0500"/>
            <a:ext cx="3523908" cy="2023691"/>
            <a:chOff x="0" y="0"/>
            <a:chExt cx="2138577" cy="1228131"/>
          </a:xfrm>
        </p:grpSpPr>
        <p:sp>
          <p:nvSpPr>
            <p:cNvPr id="3" name="Freeform 3"/>
            <p:cNvSpPr/>
            <p:nvPr/>
          </p:nvSpPr>
          <p:spPr>
            <a:xfrm>
              <a:off x="0" y="0"/>
              <a:ext cx="2138577" cy="1228131"/>
            </a:xfrm>
            <a:custGeom>
              <a:avLst/>
              <a:gdLst/>
              <a:ahLst/>
              <a:cxnLst/>
              <a:rect l="l" t="t" r="r" b="b"/>
              <a:pathLst>
                <a:path w="2138577" h="1228131">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grpSp>
        <p:nvGrpSpPr>
          <p:cNvPr id="4" name="Group 4"/>
          <p:cNvGrpSpPr/>
          <p:nvPr/>
        </p:nvGrpSpPr>
        <p:grpSpPr>
          <a:xfrm>
            <a:off x="1028700" y="8436954"/>
            <a:ext cx="3523908" cy="2023691"/>
            <a:chOff x="0" y="0"/>
            <a:chExt cx="2138577" cy="1228131"/>
          </a:xfrm>
        </p:grpSpPr>
        <p:sp>
          <p:nvSpPr>
            <p:cNvPr id="5" name="Freeform 5"/>
            <p:cNvSpPr/>
            <p:nvPr/>
          </p:nvSpPr>
          <p:spPr>
            <a:xfrm>
              <a:off x="0" y="0"/>
              <a:ext cx="2138577" cy="1228131"/>
            </a:xfrm>
            <a:custGeom>
              <a:avLst/>
              <a:gdLst/>
              <a:ahLst/>
              <a:cxnLst/>
              <a:rect l="l" t="t" r="r" b="b"/>
              <a:pathLst>
                <a:path w="2138577" h="1228131">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grpSp>
        <p:nvGrpSpPr>
          <p:cNvPr id="6" name="Group 6"/>
          <p:cNvGrpSpPr/>
          <p:nvPr/>
        </p:nvGrpSpPr>
        <p:grpSpPr>
          <a:xfrm>
            <a:off x="9828248" y="601950"/>
            <a:ext cx="7783906" cy="4385342"/>
            <a:chOff x="0" y="0"/>
            <a:chExt cx="18800260" cy="10591800"/>
          </a:xfrm>
        </p:grpSpPr>
        <p:sp>
          <p:nvSpPr>
            <p:cNvPr id="7" name="Freeform 7"/>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2"/>
              <a:stretch>
                <a:fillRect l="-10742" r="-10742"/>
              </a:stretch>
            </a:blipFill>
            <a:ln w="47625" cap="sq">
              <a:solidFill>
                <a:srgbClr val="000000"/>
              </a:solidFill>
              <a:prstDash val="solid"/>
              <a:miter/>
            </a:ln>
          </p:spPr>
        </p:sp>
      </p:grpSp>
      <p:grpSp>
        <p:nvGrpSpPr>
          <p:cNvPr id="8" name="Group 8"/>
          <p:cNvGrpSpPr/>
          <p:nvPr/>
        </p:nvGrpSpPr>
        <p:grpSpPr>
          <a:xfrm>
            <a:off x="9828248" y="5299707"/>
            <a:ext cx="7783906" cy="4385342"/>
            <a:chOff x="0" y="0"/>
            <a:chExt cx="18800260" cy="10591800"/>
          </a:xfrm>
        </p:grpSpPr>
        <p:sp>
          <p:nvSpPr>
            <p:cNvPr id="9" name="Freeform 9"/>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3"/>
              <a:stretch>
                <a:fillRect l="-6268" r="-6268"/>
              </a:stretch>
            </a:blipFill>
            <a:ln w="47625" cap="sq">
              <a:solidFill>
                <a:srgbClr val="000000"/>
              </a:solidFill>
              <a:prstDash val="solid"/>
              <a:miter/>
            </a:ln>
          </p:spPr>
        </p:sp>
      </p:grpSp>
      <p:sp>
        <p:nvSpPr>
          <p:cNvPr id="10" name="TextBox 10"/>
          <p:cNvSpPr txBox="1"/>
          <p:nvPr/>
        </p:nvSpPr>
        <p:spPr>
          <a:xfrm>
            <a:off x="1721292" y="2182010"/>
            <a:ext cx="8135531" cy="796925"/>
          </a:xfrm>
          <a:prstGeom prst="rect">
            <a:avLst/>
          </a:prstGeom>
        </p:spPr>
        <p:txBody>
          <a:bodyPr lIns="0" tIns="0" rIns="0" bIns="0" rtlCol="0" anchor="t">
            <a:spAutoFit/>
          </a:bodyPr>
          <a:lstStyle/>
          <a:p>
            <a:pPr algn="l">
              <a:lnSpc>
                <a:spcPts val="5890"/>
              </a:lnSpc>
            </a:pPr>
            <a:r>
              <a:rPr lang="en-US" sz="6200">
                <a:solidFill>
                  <a:srgbClr val="141414"/>
                </a:solidFill>
                <a:latin typeface="Nunito Sans Heavy"/>
              </a:rPr>
              <a:t>System Architecture</a:t>
            </a:r>
          </a:p>
        </p:txBody>
      </p:sp>
      <p:sp>
        <p:nvSpPr>
          <p:cNvPr id="11" name="TextBox 11"/>
          <p:cNvSpPr txBox="1"/>
          <p:nvPr/>
        </p:nvSpPr>
        <p:spPr>
          <a:xfrm>
            <a:off x="1008469" y="3147210"/>
            <a:ext cx="8261566" cy="59253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rPr>
              <a:t>The system architecture of E-Farming is designed to ensure scalability, security, and performance. The application follows a three-tier architecture:</a:t>
            </a:r>
          </a:p>
          <a:p>
            <a:pPr algn="l">
              <a:lnSpc>
                <a:spcPts val="3624"/>
              </a:lnSpc>
            </a:pPr>
            <a:endParaRPr lang="en-US" sz="2400">
              <a:solidFill>
                <a:srgbClr val="141414"/>
              </a:solidFill>
              <a:latin typeface="Source Sans Pro"/>
            </a:endParaRPr>
          </a:p>
          <a:p>
            <a:pPr marL="518160" lvl="1" indent="-259080" algn="l">
              <a:lnSpc>
                <a:spcPts val="3624"/>
              </a:lnSpc>
              <a:buAutoNum type="arabicPeriod"/>
            </a:pPr>
            <a:r>
              <a:rPr lang="en-US" sz="2400">
                <a:solidFill>
                  <a:srgbClr val="141414"/>
                </a:solidFill>
                <a:latin typeface="Source Sans Pro Bold"/>
              </a:rPr>
              <a:t>Presentation Layer:</a:t>
            </a:r>
            <a:r>
              <a:rPr lang="en-US" sz="2400">
                <a:solidFill>
                  <a:srgbClr val="141414"/>
                </a:solidFill>
                <a:latin typeface="Source Sans Pro"/>
              </a:rPr>
              <a:t> HTML, CSS, JavaScript, and jQuery are used to create a responsive and user-friendly interface.</a:t>
            </a:r>
          </a:p>
          <a:p>
            <a:pPr marL="518160" lvl="1" indent="-259080" algn="l">
              <a:lnSpc>
                <a:spcPts val="3624"/>
              </a:lnSpc>
              <a:buAutoNum type="arabicPeriod"/>
            </a:pPr>
            <a:r>
              <a:rPr lang="en-US" sz="2400">
                <a:solidFill>
                  <a:srgbClr val="141414"/>
                </a:solidFill>
                <a:latin typeface="Source Sans Pro Bold"/>
              </a:rPr>
              <a:t>Business Logic Layer: </a:t>
            </a:r>
            <a:r>
              <a:rPr lang="en-US" sz="2400">
                <a:solidFill>
                  <a:srgbClr val="141414"/>
                </a:solidFill>
                <a:latin typeface="Source Sans Pro"/>
              </a:rPr>
              <a:t>PHP is used to handle the business logic, including user authentication, product management, and order processing.</a:t>
            </a:r>
          </a:p>
          <a:p>
            <a:pPr marL="518160" lvl="1" indent="-259080" algn="l">
              <a:lnSpc>
                <a:spcPts val="3624"/>
              </a:lnSpc>
              <a:buAutoNum type="arabicPeriod"/>
            </a:pPr>
            <a:r>
              <a:rPr lang="en-US" sz="2400">
                <a:solidFill>
                  <a:srgbClr val="141414"/>
                </a:solidFill>
                <a:latin typeface="Source Sans Pro Bold"/>
              </a:rPr>
              <a:t>Data Layer: </a:t>
            </a:r>
            <a:r>
              <a:rPr lang="en-US" sz="2400">
                <a:solidFill>
                  <a:srgbClr val="141414"/>
                </a:solidFill>
                <a:latin typeface="Source Sans Pro"/>
              </a:rPr>
              <a:t>MySQL is used to store and manage application data, ensuring data integrity and security.</a:t>
            </a:r>
          </a:p>
          <a:p>
            <a:pPr algn="l">
              <a:lnSpc>
                <a:spcPts val="3624"/>
              </a:lnSpc>
            </a:pPr>
            <a:endParaRPr lang="en-US" sz="2400">
              <a:solidFill>
                <a:srgbClr val="141414"/>
              </a:solidFill>
              <a:latin typeface="Source Sans Pro"/>
            </a:endParaRPr>
          </a:p>
          <a:p>
            <a:pPr algn="l">
              <a:lnSpc>
                <a:spcPts val="3624"/>
              </a:lnSpc>
            </a:pPr>
            <a:endParaRPr lang="en-US" sz="2400">
              <a:solidFill>
                <a:srgbClr val="141414"/>
              </a:solidFill>
              <a:latin typeface="Source Sans Pro"/>
            </a:endParaRPr>
          </a:p>
        </p:txBody>
      </p:sp>
      <p:sp>
        <p:nvSpPr>
          <p:cNvPr id="12" name="Freeform 12"/>
          <p:cNvSpPr/>
          <p:nvPr/>
        </p:nvSpPr>
        <p:spPr>
          <a:xfrm>
            <a:off x="925453" y="2181002"/>
            <a:ext cx="628086" cy="588045"/>
          </a:xfrm>
          <a:custGeom>
            <a:avLst/>
            <a:gdLst/>
            <a:ahLst/>
            <a:cxnLst/>
            <a:rect l="l" t="t" r="r" b="b"/>
            <a:pathLst>
              <a:path w="628086" h="588045">
                <a:moveTo>
                  <a:pt x="0" y="0"/>
                </a:moveTo>
                <a:lnTo>
                  <a:pt x="628086" y="0"/>
                </a:lnTo>
                <a:lnTo>
                  <a:pt x="628086" y="588045"/>
                </a:lnTo>
                <a:lnTo>
                  <a:pt x="0" y="5880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5754" y="-181367"/>
            <a:ext cx="2638732" cy="10682654"/>
            <a:chOff x="0" y="0"/>
            <a:chExt cx="1115760" cy="4517048"/>
          </a:xfrm>
        </p:grpSpPr>
        <p:sp>
          <p:nvSpPr>
            <p:cNvPr id="3" name="Freeform 3"/>
            <p:cNvSpPr/>
            <p:nvPr/>
          </p:nvSpPr>
          <p:spPr>
            <a:xfrm>
              <a:off x="0" y="0"/>
              <a:ext cx="1115760" cy="4517048"/>
            </a:xfrm>
            <a:custGeom>
              <a:avLst/>
              <a:gdLst/>
              <a:ahLst/>
              <a:cxnLst/>
              <a:rect l="l" t="t" r="r" b="b"/>
              <a:pathLst>
                <a:path w="1115760" h="4517048">
                  <a:moveTo>
                    <a:pt x="991300" y="4517048"/>
                  </a:moveTo>
                  <a:lnTo>
                    <a:pt x="124460" y="4517048"/>
                  </a:lnTo>
                  <a:cubicBezTo>
                    <a:pt x="55880" y="4517048"/>
                    <a:pt x="0" y="4461168"/>
                    <a:pt x="0" y="4392588"/>
                  </a:cubicBezTo>
                  <a:lnTo>
                    <a:pt x="0" y="124460"/>
                  </a:lnTo>
                  <a:cubicBezTo>
                    <a:pt x="0" y="55880"/>
                    <a:pt x="55880" y="0"/>
                    <a:pt x="124460" y="0"/>
                  </a:cubicBezTo>
                  <a:lnTo>
                    <a:pt x="991300" y="0"/>
                  </a:lnTo>
                  <a:cubicBezTo>
                    <a:pt x="1059880" y="0"/>
                    <a:pt x="1115760" y="55880"/>
                    <a:pt x="1115760" y="124460"/>
                  </a:cubicBezTo>
                  <a:lnTo>
                    <a:pt x="1115760" y="4392588"/>
                  </a:lnTo>
                  <a:cubicBezTo>
                    <a:pt x="1115760" y="4461168"/>
                    <a:pt x="1059880" y="4517048"/>
                    <a:pt x="991300" y="4517048"/>
                  </a:cubicBezTo>
                  <a:close/>
                </a:path>
              </a:pathLst>
            </a:custGeom>
            <a:solidFill>
              <a:srgbClr val="487307"/>
            </a:solidFill>
          </p:spPr>
        </p:sp>
      </p:grpSp>
      <p:sp>
        <p:nvSpPr>
          <p:cNvPr id="4" name="Freeform 4"/>
          <p:cNvSpPr/>
          <p:nvPr/>
        </p:nvSpPr>
        <p:spPr>
          <a:xfrm>
            <a:off x="14585144" y="4117881"/>
            <a:ext cx="6507444" cy="7701117"/>
          </a:xfrm>
          <a:custGeom>
            <a:avLst/>
            <a:gdLst/>
            <a:ahLst/>
            <a:cxnLst/>
            <a:rect l="l" t="t" r="r" b="b"/>
            <a:pathLst>
              <a:path w="6507444" h="7701117">
                <a:moveTo>
                  <a:pt x="0" y="0"/>
                </a:moveTo>
                <a:lnTo>
                  <a:pt x="6507444" y="0"/>
                </a:lnTo>
                <a:lnTo>
                  <a:pt x="6507444" y="7701118"/>
                </a:lnTo>
                <a:lnTo>
                  <a:pt x="0" y="7701118"/>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601950"/>
            <a:ext cx="7783906" cy="4385342"/>
            <a:chOff x="0" y="0"/>
            <a:chExt cx="18800260" cy="10591800"/>
          </a:xfrm>
        </p:grpSpPr>
        <p:sp>
          <p:nvSpPr>
            <p:cNvPr id="6" name="Freeform 6"/>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4"/>
              <a:stretch>
                <a:fillRect r="-20028"/>
              </a:stretch>
            </a:blipFill>
            <a:ln w="47625" cap="sq">
              <a:solidFill>
                <a:srgbClr val="000000"/>
              </a:solidFill>
              <a:prstDash val="solid"/>
              <a:miter/>
            </a:ln>
          </p:spPr>
        </p:sp>
      </p:grpSp>
      <p:grpSp>
        <p:nvGrpSpPr>
          <p:cNvPr id="7" name="Group 7"/>
          <p:cNvGrpSpPr/>
          <p:nvPr/>
        </p:nvGrpSpPr>
        <p:grpSpPr>
          <a:xfrm>
            <a:off x="1028700" y="5299707"/>
            <a:ext cx="7783906" cy="4385342"/>
            <a:chOff x="0" y="0"/>
            <a:chExt cx="18800260" cy="10591800"/>
          </a:xfrm>
        </p:grpSpPr>
        <p:sp>
          <p:nvSpPr>
            <p:cNvPr id="8" name="Freeform 8"/>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5"/>
              <a:stretch>
                <a:fillRect l="-15730" r="-14156"/>
              </a:stretch>
            </a:blipFill>
            <a:ln w="47625" cap="sq">
              <a:solidFill>
                <a:srgbClr val="000000"/>
              </a:solidFill>
              <a:prstDash val="solid"/>
              <a:miter/>
            </a:ln>
          </p:spPr>
        </p:sp>
      </p:grpSp>
      <p:sp>
        <p:nvSpPr>
          <p:cNvPr id="9" name="TextBox 9"/>
          <p:cNvSpPr txBox="1"/>
          <p:nvPr/>
        </p:nvSpPr>
        <p:spPr>
          <a:xfrm>
            <a:off x="10409866" y="1729139"/>
            <a:ext cx="8135531" cy="822325"/>
          </a:xfrm>
          <a:prstGeom prst="rect">
            <a:avLst/>
          </a:prstGeom>
        </p:spPr>
        <p:txBody>
          <a:bodyPr lIns="0" tIns="0" rIns="0" bIns="0" rtlCol="0" anchor="t">
            <a:spAutoFit/>
          </a:bodyPr>
          <a:lstStyle/>
          <a:p>
            <a:pPr algn="l">
              <a:lnSpc>
                <a:spcPts val="6079"/>
              </a:lnSpc>
            </a:pPr>
            <a:r>
              <a:rPr lang="en-US" sz="6399">
                <a:solidFill>
                  <a:srgbClr val="141414"/>
                </a:solidFill>
                <a:latin typeface="Nunito Sans Heavy"/>
              </a:rPr>
              <a:t>Database Design</a:t>
            </a:r>
          </a:p>
        </p:txBody>
      </p:sp>
      <p:sp>
        <p:nvSpPr>
          <p:cNvPr id="10" name="TextBox 10"/>
          <p:cNvSpPr txBox="1"/>
          <p:nvPr/>
        </p:nvSpPr>
        <p:spPr>
          <a:xfrm>
            <a:off x="9382240" y="2845004"/>
            <a:ext cx="8261566" cy="4581447"/>
          </a:xfrm>
          <a:prstGeom prst="rect">
            <a:avLst/>
          </a:prstGeom>
        </p:spPr>
        <p:txBody>
          <a:bodyPr lIns="0" tIns="0" rIns="0" bIns="0" rtlCol="0" anchor="t">
            <a:spAutoFit/>
          </a:bodyPr>
          <a:lstStyle/>
          <a:p>
            <a:pPr algn="l">
              <a:lnSpc>
                <a:spcPts val="3624"/>
              </a:lnSpc>
            </a:pPr>
            <a:r>
              <a:rPr lang="en-US" sz="2400" dirty="0">
                <a:solidFill>
                  <a:srgbClr val="141414"/>
                </a:solidFill>
                <a:latin typeface="Source Sans Pro"/>
              </a:rPr>
              <a:t>The database is structured to efficiently manage users, products, orders, and blog content. Key tables include:</a:t>
            </a:r>
          </a:p>
          <a:p>
            <a:pPr algn="l">
              <a:lnSpc>
                <a:spcPts val="3624"/>
              </a:lnSpc>
            </a:pPr>
            <a:endParaRPr lang="en-US" sz="2400" dirty="0">
              <a:solidFill>
                <a:srgbClr val="141414"/>
              </a:solidFill>
              <a:latin typeface="Source Sans Pro"/>
            </a:endParaRPr>
          </a:p>
          <a:p>
            <a:pPr marL="518160" lvl="1" indent="-259080" algn="l">
              <a:lnSpc>
                <a:spcPts val="3624"/>
              </a:lnSpc>
              <a:buFont typeface="Arial"/>
              <a:buChar char="•"/>
            </a:pPr>
            <a:r>
              <a:rPr lang="en-US" sz="2400" dirty="0">
                <a:solidFill>
                  <a:srgbClr val="141414"/>
                </a:solidFill>
                <a:latin typeface="Source Sans Pro Bold"/>
              </a:rPr>
              <a:t>Users:</a:t>
            </a:r>
            <a:r>
              <a:rPr lang="en-US" sz="2400" dirty="0">
                <a:solidFill>
                  <a:srgbClr val="141414"/>
                </a:solidFill>
                <a:latin typeface="Source Sans Pro"/>
              </a:rPr>
              <a:t> Stores information about farmers and buyers.</a:t>
            </a:r>
          </a:p>
          <a:p>
            <a:pPr marL="518160" lvl="1" indent="-259080" algn="l">
              <a:lnSpc>
                <a:spcPts val="3624"/>
              </a:lnSpc>
              <a:buFont typeface="Arial"/>
              <a:buChar char="•"/>
            </a:pPr>
            <a:r>
              <a:rPr lang="en-US" sz="2400" dirty="0">
                <a:solidFill>
                  <a:srgbClr val="141414"/>
                </a:solidFill>
                <a:latin typeface="Source Sans Pro Bold"/>
              </a:rPr>
              <a:t>Products:</a:t>
            </a:r>
            <a:r>
              <a:rPr lang="en-US" sz="2400" dirty="0">
                <a:solidFill>
                  <a:srgbClr val="141414"/>
                </a:solidFill>
                <a:latin typeface="Source Sans Pro"/>
              </a:rPr>
              <a:t> Contains details about the products listed by farmers.</a:t>
            </a:r>
          </a:p>
          <a:p>
            <a:pPr marL="518160" lvl="1" indent="-259080" algn="l">
              <a:lnSpc>
                <a:spcPts val="3624"/>
              </a:lnSpc>
              <a:buFont typeface="Arial"/>
              <a:buChar char="•"/>
            </a:pPr>
            <a:r>
              <a:rPr lang="en-US" sz="2400" dirty="0">
                <a:solidFill>
                  <a:srgbClr val="141414"/>
                </a:solidFill>
                <a:latin typeface="Source Sans Pro Bold"/>
              </a:rPr>
              <a:t>Orders:</a:t>
            </a:r>
            <a:r>
              <a:rPr lang="en-US" sz="2400" dirty="0">
                <a:solidFill>
                  <a:srgbClr val="141414"/>
                </a:solidFill>
                <a:latin typeface="Source Sans Pro"/>
              </a:rPr>
              <a:t> Manages order information and statuses.</a:t>
            </a:r>
          </a:p>
          <a:p>
            <a:pPr marL="518160" lvl="1" indent="-259080" algn="l">
              <a:lnSpc>
                <a:spcPts val="3624"/>
              </a:lnSpc>
              <a:buFont typeface="Arial"/>
              <a:buChar char="•"/>
            </a:pPr>
            <a:r>
              <a:rPr lang="en-US" sz="2400" dirty="0">
                <a:solidFill>
                  <a:srgbClr val="141414"/>
                </a:solidFill>
                <a:latin typeface="Source Sans Pro Bold"/>
              </a:rPr>
              <a:t>Blogs:</a:t>
            </a:r>
            <a:r>
              <a:rPr lang="en-US" sz="2400" dirty="0">
                <a:solidFill>
                  <a:srgbClr val="141414"/>
                </a:solidFill>
                <a:latin typeface="Source Sans Pro"/>
              </a:rPr>
              <a:t> Stores blog posts and comments.</a:t>
            </a:r>
          </a:p>
          <a:p>
            <a:pPr marL="518160" lvl="1" indent="-259080" algn="l">
              <a:lnSpc>
                <a:spcPts val="3624"/>
              </a:lnSpc>
              <a:buFont typeface="Arial"/>
              <a:buChar char="•"/>
            </a:pPr>
            <a:r>
              <a:rPr lang="en-US" sz="2400" dirty="0">
                <a:solidFill>
                  <a:srgbClr val="141414"/>
                </a:solidFill>
                <a:latin typeface="Source Sans Pro Bold"/>
              </a:rPr>
              <a:t>Products:</a:t>
            </a:r>
            <a:r>
              <a:rPr lang="en-US" sz="2400" dirty="0">
                <a:solidFill>
                  <a:srgbClr val="141414"/>
                </a:solidFill>
                <a:latin typeface="Source Sans Pro"/>
              </a:rPr>
              <a:t> Contains information about products available for purchase.</a:t>
            </a:r>
          </a:p>
        </p:txBody>
      </p:sp>
      <p:sp>
        <p:nvSpPr>
          <p:cNvPr id="11" name="Freeform 11"/>
          <p:cNvSpPr/>
          <p:nvPr/>
        </p:nvSpPr>
        <p:spPr>
          <a:xfrm>
            <a:off x="9410815" y="1716976"/>
            <a:ext cx="694251" cy="694251"/>
          </a:xfrm>
          <a:custGeom>
            <a:avLst/>
            <a:gdLst/>
            <a:ahLst/>
            <a:cxnLst/>
            <a:rect l="l" t="t" r="r" b="b"/>
            <a:pathLst>
              <a:path w="694251" h="694251">
                <a:moveTo>
                  <a:pt x="0" y="0"/>
                </a:moveTo>
                <a:lnTo>
                  <a:pt x="694251" y="0"/>
                </a:lnTo>
                <a:lnTo>
                  <a:pt x="694251" y="694250"/>
                </a:lnTo>
                <a:lnTo>
                  <a:pt x="0" y="694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14350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68222" b="-68222"/>
            </a:stretch>
          </a:blipFill>
        </p:spPr>
      </p:sp>
      <p:grpSp>
        <p:nvGrpSpPr>
          <p:cNvPr id="3" name="Group 3"/>
          <p:cNvGrpSpPr/>
          <p:nvPr/>
        </p:nvGrpSpPr>
        <p:grpSpPr>
          <a:xfrm>
            <a:off x="1028700" y="3073087"/>
            <a:ext cx="16230600" cy="4140975"/>
            <a:chOff x="0" y="0"/>
            <a:chExt cx="6862939" cy="1750968"/>
          </a:xfrm>
        </p:grpSpPr>
        <p:sp>
          <p:nvSpPr>
            <p:cNvPr id="4" name="Freeform 4"/>
            <p:cNvSpPr/>
            <p:nvPr/>
          </p:nvSpPr>
          <p:spPr>
            <a:xfrm>
              <a:off x="0" y="0"/>
              <a:ext cx="6862939" cy="1750968"/>
            </a:xfrm>
            <a:custGeom>
              <a:avLst/>
              <a:gdLst/>
              <a:ahLst/>
              <a:cxnLst/>
              <a:rect l="l" t="t" r="r" b="b"/>
              <a:pathLst>
                <a:path w="6862939" h="1750968">
                  <a:moveTo>
                    <a:pt x="6738479" y="1750968"/>
                  </a:moveTo>
                  <a:lnTo>
                    <a:pt x="124460" y="1750968"/>
                  </a:lnTo>
                  <a:cubicBezTo>
                    <a:pt x="55880" y="1750968"/>
                    <a:pt x="0" y="1695088"/>
                    <a:pt x="0" y="1626508"/>
                  </a:cubicBezTo>
                  <a:lnTo>
                    <a:pt x="0" y="124460"/>
                  </a:lnTo>
                  <a:cubicBezTo>
                    <a:pt x="0" y="55880"/>
                    <a:pt x="55880" y="0"/>
                    <a:pt x="124460" y="0"/>
                  </a:cubicBezTo>
                  <a:lnTo>
                    <a:pt x="6738479" y="0"/>
                  </a:lnTo>
                  <a:cubicBezTo>
                    <a:pt x="6807059" y="0"/>
                    <a:pt x="6862939" y="55880"/>
                    <a:pt x="6862939" y="124460"/>
                  </a:cubicBezTo>
                  <a:lnTo>
                    <a:pt x="6862939" y="1626508"/>
                  </a:lnTo>
                  <a:cubicBezTo>
                    <a:pt x="6862939" y="1695088"/>
                    <a:pt x="6807059" y="1750968"/>
                    <a:pt x="6738479" y="1750968"/>
                  </a:cubicBezTo>
                  <a:close/>
                </a:path>
              </a:pathLst>
            </a:custGeom>
            <a:solidFill>
              <a:srgbClr val="487307"/>
            </a:solidFill>
          </p:spPr>
        </p:sp>
      </p:grpSp>
      <p:sp>
        <p:nvSpPr>
          <p:cNvPr id="5" name="TextBox 5"/>
          <p:cNvSpPr txBox="1"/>
          <p:nvPr/>
        </p:nvSpPr>
        <p:spPr>
          <a:xfrm>
            <a:off x="2778743" y="1295087"/>
            <a:ext cx="12730514" cy="1035050"/>
          </a:xfrm>
          <a:prstGeom prst="rect">
            <a:avLst/>
          </a:prstGeom>
        </p:spPr>
        <p:txBody>
          <a:bodyPr lIns="0" tIns="0" rIns="0" bIns="0" rtlCol="0" anchor="t">
            <a:spAutoFit/>
          </a:bodyPr>
          <a:lstStyle/>
          <a:p>
            <a:pPr algn="ctr">
              <a:lnSpc>
                <a:spcPts val="7600"/>
              </a:lnSpc>
            </a:pPr>
            <a:r>
              <a:rPr lang="en-US" sz="8000">
                <a:solidFill>
                  <a:srgbClr val="141414"/>
                </a:solidFill>
                <a:latin typeface="Nunito Sans Heavy"/>
              </a:rPr>
              <a:t>Conclusion </a:t>
            </a:r>
          </a:p>
        </p:txBody>
      </p:sp>
      <p:sp>
        <p:nvSpPr>
          <p:cNvPr id="6" name="TextBox 6"/>
          <p:cNvSpPr txBox="1"/>
          <p:nvPr/>
        </p:nvSpPr>
        <p:spPr>
          <a:xfrm>
            <a:off x="1827534" y="3880305"/>
            <a:ext cx="14632931" cy="2450338"/>
          </a:xfrm>
          <a:prstGeom prst="rect">
            <a:avLst/>
          </a:prstGeom>
        </p:spPr>
        <p:txBody>
          <a:bodyPr lIns="0" tIns="0" rIns="0" bIns="0" rtlCol="0" anchor="t">
            <a:spAutoFit/>
          </a:bodyPr>
          <a:lstStyle/>
          <a:p>
            <a:pPr algn="l">
              <a:lnSpc>
                <a:spcPts val="3925"/>
              </a:lnSpc>
            </a:pPr>
            <a:r>
              <a:rPr lang="en-US" sz="2599">
                <a:solidFill>
                  <a:srgbClr val="FFFFFF"/>
                </a:solidFill>
                <a:latin typeface="Source Sans Pro"/>
              </a:rPr>
              <a:t>E-Farming aims to revolutionize the agricultural sector by providing a platform that connects farmers directly with consumers. By incorporating features such as a marketplace, educational resources, and seed purchasing options, we strive to enhance the productivity and profitability of farmers while offering consumers fresh, high-quality products. The application, developed by Tech Titans, leverages modern web technologies to deliver a robust, user-friendly experience</a:t>
            </a:r>
          </a:p>
        </p:txBody>
      </p:sp>
      <p:grpSp>
        <p:nvGrpSpPr>
          <p:cNvPr id="7" name="Group 7"/>
          <p:cNvGrpSpPr/>
          <p:nvPr/>
        </p:nvGrpSpPr>
        <p:grpSpPr>
          <a:xfrm>
            <a:off x="8636356" y="6706418"/>
            <a:ext cx="1015287" cy="1015287"/>
            <a:chOff x="0" y="0"/>
            <a:chExt cx="1353716" cy="1353716"/>
          </a:xfrm>
        </p:grpSpPr>
        <p:grpSp>
          <p:nvGrpSpPr>
            <p:cNvPr id="8" name="Group 8"/>
            <p:cNvGrpSpPr/>
            <p:nvPr/>
          </p:nvGrpSpPr>
          <p:grpSpPr>
            <a:xfrm>
              <a:off x="0" y="0"/>
              <a:ext cx="1353716" cy="135371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10" name="AutoShape 10"/>
            <p:cNvSpPr/>
            <p:nvPr/>
          </p:nvSpPr>
          <p:spPr>
            <a:xfrm>
              <a:off x="676858" y="411737"/>
              <a:ext cx="0" cy="530243"/>
            </a:xfrm>
            <a:prstGeom prst="line">
              <a:avLst/>
            </a:prstGeom>
            <a:ln w="70698" cap="rnd">
              <a:solidFill>
                <a:srgbClr val="FFFFFF"/>
              </a:solidFill>
              <a:prstDash val="solid"/>
              <a:headEnd type="none" w="sm" len="sm"/>
              <a:tailEnd type="arrow" w="med" len="sm"/>
            </a:ln>
          </p:spPr>
        </p:sp>
      </p:grpSp>
      <p:sp>
        <p:nvSpPr>
          <p:cNvPr id="11" name="Freeform 11"/>
          <p:cNvSpPr/>
          <p:nvPr/>
        </p:nvSpPr>
        <p:spPr>
          <a:xfrm>
            <a:off x="4994973" y="1250099"/>
            <a:ext cx="982108" cy="944051"/>
          </a:xfrm>
          <a:custGeom>
            <a:avLst/>
            <a:gdLst/>
            <a:ahLst/>
            <a:cxnLst/>
            <a:rect l="l" t="t" r="r" b="b"/>
            <a:pathLst>
              <a:path w="982108" h="944051">
                <a:moveTo>
                  <a:pt x="0" y="0"/>
                </a:moveTo>
                <a:lnTo>
                  <a:pt x="982108" y="0"/>
                </a:lnTo>
                <a:lnTo>
                  <a:pt x="982108" y="944051"/>
                </a:lnTo>
                <a:lnTo>
                  <a:pt x="0" y="944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42" b="-5450"/>
            </a:stretch>
          </a:blipFill>
        </p:spPr>
      </p:sp>
      <p:sp>
        <p:nvSpPr>
          <p:cNvPr id="3" name="Freeform 3"/>
          <p:cNvSpPr/>
          <p:nvPr/>
        </p:nvSpPr>
        <p:spPr>
          <a:xfrm>
            <a:off x="0" y="4863318"/>
            <a:ext cx="18288000" cy="5423682"/>
          </a:xfrm>
          <a:custGeom>
            <a:avLst/>
            <a:gdLst/>
            <a:ahLst/>
            <a:cxnLst/>
            <a:rect l="l" t="t" r="r" b="b"/>
            <a:pathLst>
              <a:path w="18288000" h="5423682">
                <a:moveTo>
                  <a:pt x="0" y="0"/>
                </a:moveTo>
                <a:lnTo>
                  <a:pt x="18288000" y="0"/>
                </a:lnTo>
                <a:lnTo>
                  <a:pt x="18288000" y="5423682"/>
                </a:lnTo>
                <a:lnTo>
                  <a:pt x="0" y="5423682"/>
                </a:lnTo>
                <a:lnTo>
                  <a:pt x="0" y="0"/>
                </a:lnTo>
                <a:close/>
              </a:path>
            </a:pathLst>
          </a:custGeom>
          <a:blipFill>
            <a:blip r:embed="rId3">
              <a:alphaModFix amt="75000"/>
            </a:blip>
            <a:stretch>
              <a:fillRect t="-114325" b="-10607"/>
            </a:stretch>
          </a:blipFill>
        </p:spPr>
      </p:sp>
      <p:sp>
        <p:nvSpPr>
          <p:cNvPr id="4" name="Freeform 4"/>
          <p:cNvSpPr/>
          <p:nvPr/>
        </p:nvSpPr>
        <p:spPr>
          <a:xfrm>
            <a:off x="15232673" y="3850005"/>
            <a:ext cx="2026627" cy="2026627"/>
          </a:xfrm>
          <a:custGeom>
            <a:avLst/>
            <a:gdLst/>
            <a:ahLst/>
            <a:cxnLst/>
            <a:rect l="l" t="t" r="r" b="b"/>
            <a:pathLst>
              <a:path w="2026627" h="2026627">
                <a:moveTo>
                  <a:pt x="0" y="0"/>
                </a:moveTo>
                <a:lnTo>
                  <a:pt x="2026627" y="0"/>
                </a:lnTo>
                <a:lnTo>
                  <a:pt x="2026627" y="2026627"/>
                </a:lnTo>
                <a:lnTo>
                  <a:pt x="0" y="2026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137302" y="6242341"/>
            <a:ext cx="821769" cy="484844"/>
          </a:xfrm>
          <a:custGeom>
            <a:avLst/>
            <a:gdLst/>
            <a:ahLst/>
            <a:cxnLst/>
            <a:rect l="l" t="t" r="r" b="b"/>
            <a:pathLst>
              <a:path w="821769" h="484844">
                <a:moveTo>
                  <a:pt x="0" y="0"/>
                </a:moveTo>
                <a:lnTo>
                  <a:pt x="821769" y="0"/>
                </a:lnTo>
                <a:lnTo>
                  <a:pt x="821769" y="484844"/>
                </a:lnTo>
                <a:lnTo>
                  <a:pt x="0" y="484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5457825"/>
            <a:ext cx="11851283" cy="3586480"/>
          </a:xfrm>
          <a:prstGeom prst="rect">
            <a:avLst/>
          </a:prstGeom>
        </p:spPr>
        <p:txBody>
          <a:bodyPr lIns="0" tIns="0" rIns="0" bIns="0" rtlCol="0" anchor="t">
            <a:spAutoFit/>
          </a:bodyPr>
          <a:lstStyle/>
          <a:p>
            <a:pPr algn="l">
              <a:lnSpc>
                <a:spcPts val="13909"/>
              </a:lnSpc>
            </a:pPr>
            <a:r>
              <a:rPr lang="en-US" sz="12999" spc="1949">
                <a:solidFill>
                  <a:srgbClr val="FFFFFF"/>
                </a:solidFill>
                <a:latin typeface="Nunito Sans Heavy"/>
              </a:rPr>
              <a:t>THANK</a:t>
            </a:r>
          </a:p>
          <a:p>
            <a:pPr algn="l">
              <a:lnSpc>
                <a:spcPts val="13909"/>
              </a:lnSpc>
            </a:pPr>
            <a:r>
              <a:rPr lang="en-US" sz="12999" spc="1949">
                <a:solidFill>
                  <a:srgbClr val="FFFFFF"/>
                </a:solidFill>
                <a:latin typeface="Nunito Sans Heavy"/>
              </a:rPr>
              <a:t>YOU</a:t>
            </a:r>
          </a:p>
        </p:txBody>
      </p:sp>
      <p:sp>
        <p:nvSpPr>
          <p:cNvPr id="7" name="TextBox 7"/>
          <p:cNvSpPr txBox="1"/>
          <p:nvPr/>
        </p:nvSpPr>
        <p:spPr>
          <a:xfrm>
            <a:off x="11749838" y="6191250"/>
            <a:ext cx="8083933" cy="4095750"/>
          </a:xfrm>
          <a:prstGeom prst="rect">
            <a:avLst/>
          </a:prstGeom>
        </p:spPr>
        <p:txBody>
          <a:bodyPr lIns="0" tIns="0" rIns="0" bIns="0" rtlCol="0" anchor="t">
            <a:spAutoFit/>
          </a:bodyPr>
          <a:lstStyle/>
          <a:p>
            <a:pPr algn="ctr">
              <a:lnSpc>
                <a:spcPts val="4650"/>
              </a:lnSpc>
            </a:pPr>
            <a:r>
              <a:rPr lang="en-US" sz="3000">
                <a:solidFill>
                  <a:srgbClr val="FFFFFF"/>
                </a:solidFill>
                <a:latin typeface="Source Sans Pro Bold"/>
              </a:rPr>
              <a:t>Team, Tech Titans</a:t>
            </a:r>
          </a:p>
          <a:p>
            <a:pPr algn="l">
              <a:lnSpc>
                <a:spcPts val="4650"/>
              </a:lnSpc>
            </a:pPr>
            <a:r>
              <a:rPr lang="en-US" sz="3000">
                <a:solidFill>
                  <a:srgbClr val="FFFFFF"/>
                </a:solidFill>
                <a:latin typeface="Source Sans Pro"/>
              </a:rPr>
              <a:t>Sampreeth parsi - HU21CSEN0101411</a:t>
            </a:r>
          </a:p>
          <a:p>
            <a:pPr algn="l">
              <a:lnSpc>
                <a:spcPts val="4650"/>
              </a:lnSpc>
            </a:pPr>
            <a:r>
              <a:rPr lang="en-US" sz="3000">
                <a:solidFill>
                  <a:srgbClr val="FFFFFF"/>
                </a:solidFill>
                <a:latin typeface="Source Sans Pro"/>
              </a:rPr>
              <a:t>Moksha Sai K - HU21CSEN0101291</a:t>
            </a:r>
          </a:p>
          <a:p>
            <a:pPr algn="l">
              <a:lnSpc>
                <a:spcPts val="4650"/>
              </a:lnSpc>
            </a:pPr>
            <a:r>
              <a:rPr lang="en-US" sz="3000">
                <a:solidFill>
                  <a:srgbClr val="FFFFFF"/>
                </a:solidFill>
                <a:latin typeface="Source Sans Pro"/>
              </a:rPr>
              <a:t>Karthik Pagidi - HU21CSEN0100708</a:t>
            </a:r>
          </a:p>
          <a:p>
            <a:pPr algn="l">
              <a:lnSpc>
                <a:spcPts val="4650"/>
              </a:lnSpc>
            </a:pPr>
            <a:r>
              <a:rPr lang="en-US" sz="3000">
                <a:solidFill>
                  <a:srgbClr val="FFFFFF"/>
                </a:solidFill>
                <a:latin typeface="Source Sans Pro"/>
              </a:rPr>
              <a:t>Manikantha K - HU21EECE0100311</a:t>
            </a:r>
          </a:p>
          <a:p>
            <a:pPr algn="l">
              <a:lnSpc>
                <a:spcPts val="4650"/>
              </a:lnSpc>
            </a:pPr>
            <a:r>
              <a:rPr lang="en-US" sz="3000">
                <a:solidFill>
                  <a:srgbClr val="FFFFFF"/>
                </a:solidFill>
                <a:latin typeface="Source Sans Pro"/>
              </a:rPr>
              <a:t>Yashaswi Rekha - HU21CSEN0101262</a:t>
            </a:r>
          </a:p>
          <a:p>
            <a:pPr algn="l">
              <a:lnSpc>
                <a:spcPts val="4650"/>
              </a:lnSpc>
            </a:pPr>
            <a:endParaRPr lang="en-US" sz="3000">
              <a:solidFill>
                <a:srgbClr val="FFFFFF"/>
              </a:solidFill>
              <a:latin typeface="Source Sans Pro"/>
            </a:endParaRPr>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9084" y="-1303819"/>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8491400"/>
            <a:ext cx="18288000" cy="1795600"/>
          </a:xfrm>
          <a:custGeom>
            <a:avLst/>
            <a:gdLst/>
            <a:ahLst/>
            <a:cxnLst/>
            <a:rect l="l" t="t" r="r" b="b"/>
            <a:pathLst>
              <a:path w="18288000" h="1795600">
                <a:moveTo>
                  <a:pt x="0" y="0"/>
                </a:moveTo>
                <a:lnTo>
                  <a:pt x="18288000" y="0"/>
                </a:lnTo>
                <a:lnTo>
                  <a:pt x="18288000" y="1795600"/>
                </a:lnTo>
                <a:lnTo>
                  <a:pt x="0" y="1795600"/>
                </a:lnTo>
                <a:lnTo>
                  <a:pt x="0" y="0"/>
                </a:lnTo>
                <a:close/>
              </a:path>
            </a:pathLst>
          </a:custGeom>
          <a:blipFill>
            <a:blip r:embed="rId4"/>
            <a:stretch>
              <a:fillRect t="-122414" b="-417536"/>
            </a:stretch>
          </a:blipFill>
        </p:spPr>
      </p:sp>
      <p:grpSp>
        <p:nvGrpSpPr>
          <p:cNvPr id="4" name="Group 4"/>
          <p:cNvGrpSpPr/>
          <p:nvPr/>
        </p:nvGrpSpPr>
        <p:grpSpPr>
          <a:xfrm>
            <a:off x="8630983" y="8234763"/>
            <a:ext cx="1015287" cy="1015287"/>
            <a:chOff x="0" y="0"/>
            <a:chExt cx="1353716" cy="1353716"/>
          </a:xfrm>
        </p:grpSpPr>
        <p:grpSp>
          <p:nvGrpSpPr>
            <p:cNvPr id="5" name="Group 5"/>
            <p:cNvGrpSpPr/>
            <p:nvPr/>
          </p:nvGrpSpPr>
          <p:grpSpPr>
            <a:xfrm>
              <a:off x="0" y="0"/>
              <a:ext cx="1353716" cy="13537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7" name="AutoShape 7"/>
            <p:cNvSpPr/>
            <p:nvPr/>
          </p:nvSpPr>
          <p:spPr>
            <a:xfrm>
              <a:off x="676858" y="411737"/>
              <a:ext cx="0" cy="530243"/>
            </a:xfrm>
            <a:prstGeom prst="line">
              <a:avLst/>
            </a:prstGeom>
            <a:ln w="70698" cap="rnd">
              <a:solidFill>
                <a:srgbClr val="FFFFFF"/>
              </a:solidFill>
              <a:prstDash val="solid"/>
              <a:headEnd type="none" w="sm" len="sm"/>
              <a:tailEnd type="arrow" w="med" len="sm"/>
            </a:ln>
          </p:spPr>
        </p:sp>
      </p:grpSp>
      <p:grpSp>
        <p:nvGrpSpPr>
          <p:cNvPr id="8" name="Group 8"/>
          <p:cNvGrpSpPr/>
          <p:nvPr/>
        </p:nvGrpSpPr>
        <p:grpSpPr>
          <a:xfrm>
            <a:off x="1666540" y="2369802"/>
            <a:ext cx="4164095" cy="1684889"/>
            <a:chOff x="0" y="0"/>
            <a:chExt cx="1934102" cy="782582"/>
          </a:xfrm>
        </p:grpSpPr>
        <p:sp>
          <p:nvSpPr>
            <p:cNvPr id="9" name="Freeform 9"/>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10" name="Group 10"/>
          <p:cNvGrpSpPr/>
          <p:nvPr/>
        </p:nvGrpSpPr>
        <p:grpSpPr>
          <a:xfrm>
            <a:off x="6365413" y="2369802"/>
            <a:ext cx="4164095" cy="1684889"/>
            <a:chOff x="0" y="0"/>
            <a:chExt cx="1934102" cy="782582"/>
          </a:xfrm>
        </p:grpSpPr>
        <p:sp>
          <p:nvSpPr>
            <p:cNvPr id="11" name="Freeform 11"/>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12" name="Group 12"/>
          <p:cNvGrpSpPr/>
          <p:nvPr/>
        </p:nvGrpSpPr>
        <p:grpSpPr>
          <a:xfrm>
            <a:off x="11109910" y="2369802"/>
            <a:ext cx="4164095" cy="1684889"/>
            <a:chOff x="0" y="0"/>
            <a:chExt cx="1934102" cy="782582"/>
          </a:xfrm>
        </p:grpSpPr>
        <p:sp>
          <p:nvSpPr>
            <p:cNvPr id="13" name="Freeform 13"/>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14" name="Group 14"/>
          <p:cNvGrpSpPr/>
          <p:nvPr/>
        </p:nvGrpSpPr>
        <p:grpSpPr>
          <a:xfrm>
            <a:off x="1666540" y="4323222"/>
            <a:ext cx="4164095" cy="1684889"/>
            <a:chOff x="0" y="0"/>
            <a:chExt cx="1934102" cy="782582"/>
          </a:xfrm>
        </p:grpSpPr>
        <p:sp>
          <p:nvSpPr>
            <p:cNvPr id="15" name="Freeform 15"/>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16" name="Group 16"/>
          <p:cNvGrpSpPr/>
          <p:nvPr/>
        </p:nvGrpSpPr>
        <p:grpSpPr>
          <a:xfrm>
            <a:off x="6342786" y="4329752"/>
            <a:ext cx="4164095" cy="1684889"/>
            <a:chOff x="0" y="0"/>
            <a:chExt cx="1934102" cy="782582"/>
          </a:xfrm>
        </p:grpSpPr>
        <p:sp>
          <p:nvSpPr>
            <p:cNvPr id="17" name="Freeform 17"/>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18" name="Group 18"/>
          <p:cNvGrpSpPr/>
          <p:nvPr/>
        </p:nvGrpSpPr>
        <p:grpSpPr>
          <a:xfrm>
            <a:off x="11150998" y="4329752"/>
            <a:ext cx="4164095" cy="1684889"/>
            <a:chOff x="0" y="0"/>
            <a:chExt cx="1934102" cy="782582"/>
          </a:xfrm>
        </p:grpSpPr>
        <p:sp>
          <p:nvSpPr>
            <p:cNvPr id="19" name="Freeform 19"/>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20" name="Group 20"/>
          <p:cNvGrpSpPr/>
          <p:nvPr/>
        </p:nvGrpSpPr>
        <p:grpSpPr>
          <a:xfrm>
            <a:off x="4974532" y="6283173"/>
            <a:ext cx="4164095" cy="1684889"/>
            <a:chOff x="0" y="0"/>
            <a:chExt cx="1934102" cy="782582"/>
          </a:xfrm>
        </p:grpSpPr>
        <p:sp>
          <p:nvSpPr>
            <p:cNvPr id="21" name="Freeform 21"/>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id="22" name="Group 22"/>
          <p:cNvGrpSpPr/>
          <p:nvPr/>
        </p:nvGrpSpPr>
        <p:grpSpPr>
          <a:xfrm>
            <a:off x="9673404" y="6283173"/>
            <a:ext cx="4164095" cy="1684889"/>
            <a:chOff x="0" y="0"/>
            <a:chExt cx="1934102" cy="782582"/>
          </a:xfrm>
        </p:grpSpPr>
        <p:sp>
          <p:nvSpPr>
            <p:cNvPr id="23" name="Freeform 23"/>
            <p:cNvSpPr/>
            <p:nvPr/>
          </p:nvSpPr>
          <p:spPr>
            <a:xfrm>
              <a:off x="0" y="0"/>
              <a:ext cx="1934102" cy="782583"/>
            </a:xfrm>
            <a:custGeom>
              <a:avLst/>
              <a:gdLst/>
              <a:ahLst/>
              <a:cxnLst/>
              <a:rect l="l" t="t" r="r" b="b"/>
              <a:pathLst>
                <a:path w="1934102" h="782583">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sp>
        <p:nvSpPr>
          <p:cNvPr id="24" name="TextBox 24"/>
          <p:cNvSpPr txBox="1"/>
          <p:nvPr/>
        </p:nvSpPr>
        <p:spPr>
          <a:xfrm>
            <a:off x="4848842" y="6871300"/>
            <a:ext cx="5212156"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Database Design</a:t>
            </a:r>
          </a:p>
        </p:txBody>
      </p:sp>
      <p:sp>
        <p:nvSpPr>
          <p:cNvPr id="25" name="Freeform 25"/>
          <p:cNvSpPr/>
          <p:nvPr/>
        </p:nvSpPr>
        <p:spPr>
          <a:xfrm>
            <a:off x="1893029" y="2847717"/>
            <a:ext cx="729058" cy="729058"/>
          </a:xfrm>
          <a:custGeom>
            <a:avLst/>
            <a:gdLst/>
            <a:ahLst/>
            <a:cxnLst/>
            <a:rect l="l" t="t" r="r" b="b"/>
            <a:pathLst>
              <a:path w="729058" h="729058">
                <a:moveTo>
                  <a:pt x="0" y="0"/>
                </a:moveTo>
                <a:lnTo>
                  <a:pt x="729059" y="0"/>
                </a:lnTo>
                <a:lnTo>
                  <a:pt x="729059" y="729059"/>
                </a:lnTo>
                <a:lnTo>
                  <a:pt x="0" y="729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6726607" y="2807019"/>
            <a:ext cx="732351" cy="732351"/>
          </a:xfrm>
          <a:custGeom>
            <a:avLst/>
            <a:gdLst/>
            <a:ahLst/>
            <a:cxnLst/>
            <a:rect l="l" t="t" r="r" b="b"/>
            <a:pathLst>
              <a:path w="732351" h="732351">
                <a:moveTo>
                  <a:pt x="0" y="0"/>
                </a:moveTo>
                <a:lnTo>
                  <a:pt x="732351" y="0"/>
                </a:lnTo>
                <a:lnTo>
                  <a:pt x="732351" y="732350"/>
                </a:lnTo>
                <a:lnTo>
                  <a:pt x="0" y="7323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11471860" y="2807019"/>
            <a:ext cx="762059" cy="769757"/>
          </a:xfrm>
          <a:custGeom>
            <a:avLst/>
            <a:gdLst/>
            <a:ahLst/>
            <a:cxnLst/>
            <a:rect l="l" t="t" r="r" b="b"/>
            <a:pathLst>
              <a:path w="762059" h="769757">
                <a:moveTo>
                  <a:pt x="0" y="0"/>
                </a:moveTo>
                <a:lnTo>
                  <a:pt x="762059" y="0"/>
                </a:lnTo>
                <a:lnTo>
                  <a:pt x="762059" y="769757"/>
                </a:lnTo>
                <a:lnTo>
                  <a:pt x="0" y="769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940654" y="4649968"/>
            <a:ext cx="739748" cy="732351"/>
          </a:xfrm>
          <a:custGeom>
            <a:avLst/>
            <a:gdLst/>
            <a:ahLst/>
            <a:cxnLst/>
            <a:rect l="l" t="t" r="r" b="b"/>
            <a:pathLst>
              <a:path w="739748" h="732351">
                <a:moveTo>
                  <a:pt x="0" y="0"/>
                </a:moveTo>
                <a:lnTo>
                  <a:pt x="739749" y="0"/>
                </a:lnTo>
                <a:lnTo>
                  <a:pt x="739749" y="732351"/>
                </a:lnTo>
                <a:lnTo>
                  <a:pt x="0" y="7323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6689429" y="4649968"/>
            <a:ext cx="769529" cy="707967"/>
          </a:xfrm>
          <a:custGeom>
            <a:avLst/>
            <a:gdLst/>
            <a:ahLst/>
            <a:cxnLst/>
            <a:rect l="l" t="t" r="r" b="b"/>
            <a:pathLst>
              <a:path w="769529" h="707967">
                <a:moveTo>
                  <a:pt x="0" y="0"/>
                </a:moveTo>
                <a:lnTo>
                  <a:pt x="769529" y="0"/>
                </a:lnTo>
                <a:lnTo>
                  <a:pt x="769529" y="707967"/>
                </a:lnTo>
                <a:lnTo>
                  <a:pt x="0" y="7079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a:off x="11297456" y="4831380"/>
            <a:ext cx="555433" cy="520024"/>
          </a:xfrm>
          <a:custGeom>
            <a:avLst/>
            <a:gdLst/>
            <a:ahLst/>
            <a:cxnLst/>
            <a:rect l="l" t="t" r="r" b="b"/>
            <a:pathLst>
              <a:path w="555433" h="520024">
                <a:moveTo>
                  <a:pt x="0" y="0"/>
                </a:moveTo>
                <a:lnTo>
                  <a:pt x="555433" y="0"/>
                </a:lnTo>
                <a:lnTo>
                  <a:pt x="555433" y="520025"/>
                </a:lnTo>
                <a:lnTo>
                  <a:pt x="0" y="5200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31"/>
          <p:cNvSpPr/>
          <p:nvPr/>
        </p:nvSpPr>
        <p:spPr>
          <a:xfrm>
            <a:off x="5136384" y="6739440"/>
            <a:ext cx="694251" cy="694251"/>
          </a:xfrm>
          <a:custGeom>
            <a:avLst/>
            <a:gdLst/>
            <a:ahLst/>
            <a:cxnLst/>
            <a:rect l="l" t="t" r="r" b="b"/>
            <a:pathLst>
              <a:path w="694251" h="694251">
                <a:moveTo>
                  <a:pt x="0" y="0"/>
                </a:moveTo>
                <a:lnTo>
                  <a:pt x="694251" y="0"/>
                </a:lnTo>
                <a:lnTo>
                  <a:pt x="694251" y="694251"/>
                </a:lnTo>
                <a:lnTo>
                  <a:pt x="0" y="6942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32"/>
          <p:cNvSpPr/>
          <p:nvPr/>
        </p:nvSpPr>
        <p:spPr>
          <a:xfrm>
            <a:off x="10060998" y="6739440"/>
            <a:ext cx="700960" cy="673798"/>
          </a:xfrm>
          <a:custGeom>
            <a:avLst/>
            <a:gdLst/>
            <a:ahLst/>
            <a:cxnLst/>
            <a:rect l="l" t="t" r="r" b="b"/>
            <a:pathLst>
              <a:path w="700960" h="673798">
                <a:moveTo>
                  <a:pt x="0" y="0"/>
                </a:moveTo>
                <a:lnTo>
                  <a:pt x="700960" y="0"/>
                </a:lnTo>
                <a:lnTo>
                  <a:pt x="700960" y="673798"/>
                </a:lnTo>
                <a:lnTo>
                  <a:pt x="0" y="6737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3" name="TextBox 33"/>
          <p:cNvSpPr txBox="1"/>
          <p:nvPr/>
        </p:nvSpPr>
        <p:spPr>
          <a:xfrm>
            <a:off x="10342776" y="6861074"/>
            <a:ext cx="3256960"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Conclusion</a:t>
            </a:r>
          </a:p>
        </p:txBody>
      </p:sp>
      <p:sp>
        <p:nvSpPr>
          <p:cNvPr id="34" name="TextBox 34"/>
          <p:cNvSpPr txBox="1"/>
          <p:nvPr/>
        </p:nvSpPr>
        <p:spPr>
          <a:xfrm>
            <a:off x="2778743" y="1016455"/>
            <a:ext cx="12730514" cy="898528"/>
          </a:xfrm>
          <a:prstGeom prst="rect">
            <a:avLst/>
          </a:prstGeom>
        </p:spPr>
        <p:txBody>
          <a:bodyPr lIns="0" tIns="0" rIns="0" bIns="0" rtlCol="0" anchor="t">
            <a:spAutoFit/>
          </a:bodyPr>
          <a:lstStyle/>
          <a:p>
            <a:pPr algn="ctr">
              <a:lnSpc>
                <a:spcPts val="6650"/>
              </a:lnSpc>
            </a:pPr>
            <a:r>
              <a:rPr lang="en-US" sz="7000">
                <a:solidFill>
                  <a:srgbClr val="000000"/>
                </a:solidFill>
                <a:latin typeface="Nunito Sans Heavy"/>
              </a:rPr>
              <a:t>TABLE OF CONTENT</a:t>
            </a:r>
          </a:p>
        </p:txBody>
      </p:sp>
      <p:sp>
        <p:nvSpPr>
          <p:cNvPr id="35" name="TextBox 35"/>
          <p:cNvSpPr txBox="1"/>
          <p:nvPr/>
        </p:nvSpPr>
        <p:spPr>
          <a:xfrm>
            <a:off x="2324234" y="2996981"/>
            <a:ext cx="3256960"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Introduction</a:t>
            </a:r>
          </a:p>
        </p:txBody>
      </p:sp>
      <p:sp>
        <p:nvSpPr>
          <p:cNvPr id="36" name="TextBox 36"/>
          <p:cNvSpPr txBox="1"/>
          <p:nvPr/>
        </p:nvSpPr>
        <p:spPr>
          <a:xfrm>
            <a:off x="11623615" y="2976632"/>
            <a:ext cx="3256960"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Features</a:t>
            </a:r>
          </a:p>
        </p:txBody>
      </p:sp>
      <p:sp>
        <p:nvSpPr>
          <p:cNvPr id="37" name="TextBox 37"/>
          <p:cNvSpPr txBox="1"/>
          <p:nvPr/>
        </p:nvSpPr>
        <p:spPr>
          <a:xfrm>
            <a:off x="6879893" y="2957929"/>
            <a:ext cx="3256960"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Objective</a:t>
            </a:r>
          </a:p>
        </p:txBody>
      </p:sp>
      <p:sp>
        <p:nvSpPr>
          <p:cNvPr id="38" name="TextBox 38"/>
          <p:cNvSpPr txBox="1"/>
          <p:nvPr/>
        </p:nvSpPr>
        <p:spPr>
          <a:xfrm>
            <a:off x="2207584" y="4911350"/>
            <a:ext cx="3256960"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User Roles</a:t>
            </a:r>
          </a:p>
        </p:txBody>
      </p:sp>
      <p:sp>
        <p:nvSpPr>
          <p:cNvPr id="39" name="TextBox 39"/>
          <p:cNvSpPr txBox="1"/>
          <p:nvPr/>
        </p:nvSpPr>
        <p:spPr>
          <a:xfrm>
            <a:off x="10937286" y="4926018"/>
            <a:ext cx="5324899" cy="400812"/>
          </a:xfrm>
          <a:prstGeom prst="rect">
            <a:avLst/>
          </a:prstGeom>
        </p:spPr>
        <p:txBody>
          <a:bodyPr lIns="0" tIns="0" rIns="0" bIns="0" rtlCol="0" anchor="t">
            <a:spAutoFit/>
          </a:bodyPr>
          <a:lstStyle/>
          <a:p>
            <a:pPr marL="0" lvl="0" indent="0" algn="ctr">
              <a:lnSpc>
                <a:spcPts val="3159"/>
              </a:lnSpc>
              <a:spcBef>
                <a:spcPct val="0"/>
              </a:spcBef>
            </a:pPr>
            <a:r>
              <a:rPr lang="en-US" sz="2700" u="none" strike="noStrike">
                <a:solidFill>
                  <a:srgbClr val="FFFFFF"/>
                </a:solidFill>
                <a:latin typeface="Nunito Sans Bold"/>
              </a:rPr>
              <a:t>System Architecture</a:t>
            </a:r>
          </a:p>
        </p:txBody>
      </p:sp>
      <p:sp>
        <p:nvSpPr>
          <p:cNvPr id="40" name="TextBox 40"/>
          <p:cNvSpPr txBox="1"/>
          <p:nvPr/>
        </p:nvSpPr>
        <p:spPr>
          <a:xfrm>
            <a:off x="6168383" y="4911350"/>
            <a:ext cx="5370152" cy="440055"/>
          </a:xfrm>
          <a:prstGeom prst="rect">
            <a:avLst/>
          </a:prstGeom>
        </p:spPr>
        <p:txBody>
          <a:bodyPr lIns="0" tIns="0" rIns="0" bIns="0" rtlCol="0" anchor="t">
            <a:spAutoFit/>
          </a:bodyPr>
          <a:lstStyle/>
          <a:p>
            <a:pPr marL="0" lvl="0" indent="0" algn="ctr">
              <a:lnSpc>
                <a:spcPts val="3509"/>
              </a:lnSpc>
              <a:spcBef>
                <a:spcPct val="0"/>
              </a:spcBef>
            </a:pPr>
            <a:r>
              <a:rPr lang="en-US" sz="3000" u="none" strike="noStrike">
                <a:solidFill>
                  <a:srgbClr val="FFFFFF"/>
                </a:solidFill>
                <a:latin typeface="Nunito Sans Bold"/>
              </a:rPr>
              <a:t>Technologies </a:t>
            </a: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701" t="-34825" r="-6997"/>
            </a:stretch>
          </a:blipFill>
        </p:spPr>
      </p:sp>
      <p:grpSp>
        <p:nvGrpSpPr>
          <p:cNvPr id="3" name="Group 3"/>
          <p:cNvGrpSpPr/>
          <p:nvPr/>
        </p:nvGrpSpPr>
        <p:grpSpPr>
          <a:xfrm>
            <a:off x="1028700" y="1485500"/>
            <a:ext cx="16230600" cy="7315999"/>
            <a:chOff x="0" y="0"/>
            <a:chExt cx="6862939" cy="3093494"/>
          </a:xfrm>
        </p:grpSpPr>
        <p:sp>
          <p:nvSpPr>
            <p:cNvPr id="4" name="Freeform 4"/>
            <p:cNvSpPr/>
            <p:nvPr/>
          </p:nvSpPr>
          <p:spPr>
            <a:xfrm>
              <a:off x="0" y="0"/>
              <a:ext cx="6862939" cy="3093494"/>
            </a:xfrm>
            <a:custGeom>
              <a:avLst/>
              <a:gdLst/>
              <a:ahLst/>
              <a:cxnLst/>
              <a:rect l="l" t="t" r="r" b="b"/>
              <a:pathLst>
                <a:path w="6862939" h="3093494">
                  <a:moveTo>
                    <a:pt x="6738479" y="3093494"/>
                  </a:moveTo>
                  <a:lnTo>
                    <a:pt x="124460" y="3093494"/>
                  </a:lnTo>
                  <a:cubicBezTo>
                    <a:pt x="55880" y="3093494"/>
                    <a:pt x="0" y="3037614"/>
                    <a:pt x="0" y="2969034"/>
                  </a:cubicBezTo>
                  <a:lnTo>
                    <a:pt x="0" y="124460"/>
                  </a:lnTo>
                  <a:cubicBezTo>
                    <a:pt x="0" y="55880"/>
                    <a:pt x="55880" y="0"/>
                    <a:pt x="124460" y="0"/>
                  </a:cubicBezTo>
                  <a:lnTo>
                    <a:pt x="6738479" y="0"/>
                  </a:lnTo>
                  <a:cubicBezTo>
                    <a:pt x="6807059" y="0"/>
                    <a:pt x="6862939" y="55880"/>
                    <a:pt x="6862939" y="124460"/>
                  </a:cubicBezTo>
                  <a:lnTo>
                    <a:pt x="6862939" y="2969034"/>
                  </a:lnTo>
                  <a:cubicBezTo>
                    <a:pt x="6862939" y="3037614"/>
                    <a:pt x="6807059" y="3093494"/>
                    <a:pt x="6738479" y="3093494"/>
                  </a:cubicBezTo>
                  <a:close/>
                </a:path>
              </a:pathLst>
            </a:custGeom>
            <a:solidFill>
              <a:srgbClr val="FFFFFF"/>
            </a:solidFill>
          </p:spPr>
        </p:sp>
      </p:grpSp>
      <p:grpSp>
        <p:nvGrpSpPr>
          <p:cNvPr id="5" name="Group 5"/>
          <p:cNvGrpSpPr/>
          <p:nvPr/>
        </p:nvGrpSpPr>
        <p:grpSpPr>
          <a:xfrm>
            <a:off x="14864140" y="7725753"/>
            <a:ext cx="1459066" cy="14590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7" name="AutoShape 7"/>
          <p:cNvSpPr/>
          <p:nvPr/>
        </p:nvSpPr>
        <p:spPr>
          <a:xfrm rot="5400000">
            <a:off x="15307919" y="8417186"/>
            <a:ext cx="571508" cy="0"/>
          </a:xfrm>
          <a:prstGeom prst="line">
            <a:avLst/>
          </a:prstGeom>
          <a:ln w="76200" cap="rnd">
            <a:solidFill>
              <a:srgbClr val="FFFFFF"/>
            </a:solidFill>
            <a:prstDash val="solid"/>
            <a:headEnd type="none" w="sm" len="sm"/>
            <a:tailEnd type="arrow" w="med" len="sm"/>
          </a:ln>
        </p:spPr>
      </p:sp>
      <p:grpSp>
        <p:nvGrpSpPr>
          <p:cNvPr id="8" name="Group 8"/>
          <p:cNvGrpSpPr/>
          <p:nvPr/>
        </p:nvGrpSpPr>
        <p:grpSpPr>
          <a:xfrm>
            <a:off x="1666540" y="3084063"/>
            <a:ext cx="5884105" cy="4118874"/>
            <a:chOff x="0" y="0"/>
            <a:chExt cx="7845474" cy="5491832"/>
          </a:xfrm>
        </p:grpSpPr>
        <p:sp>
          <p:nvSpPr>
            <p:cNvPr id="9" name="Freeform 9"/>
            <p:cNvSpPr/>
            <p:nvPr/>
          </p:nvSpPr>
          <p:spPr>
            <a:xfrm>
              <a:off x="0" y="0"/>
              <a:ext cx="7845474" cy="5491832"/>
            </a:xfrm>
            <a:custGeom>
              <a:avLst/>
              <a:gdLst/>
              <a:ahLst/>
              <a:cxnLst/>
              <a:rect l="l" t="t" r="r" b="b"/>
              <a:pathLst>
                <a:path w="7845474" h="5491832">
                  <a:moveTo>
                    <a:pt x="0" y="0"/>
                  </a:moveTo>
                  <a:lnTo>
                    <a:pt x="7845474" y="0"/>
                  </a:lnTo>
                  <a:lnTo>
                    <a:pt x="7845474" y="5491832"/>
                  </a:lnTo>
                  <a:lnTo>
                    <a:pt x="0" y="5491832"/>
                  </a:lnTo>
                  <a:lnTo>
                    <a:pt x="0" y="0"/>
                  </a:lnTo>
                  <a:close/>
                </a:path>
              </a:pathLst>
            </a:custGeom>
            <a:blipFill>
              <a:blip r:embed="rId3"/>
              <a:stretch>
                <a:fillRect/>
              </a:stretch>
            </a:blipFill>
          </p:spPr>
        </p:sp>
      </p:grpSp>
      <p:sp>
        <p:nvSpPr>
          <p:cNvPr id="10" name="TextBox 10"/>
          <p:cNvSpPr txBox="1"/>
          <p:nvPr/>
        </p:nvSpPr>
        <p:spPr>
          <a:xfrm>
            <a:off x="8984475" y="2952792"/>
            <a:ext cx="8966479" cy="822325"/>
          </a:xfrm>
          <a:prstGeom prst="rect">
            <a:avLst/>
          </a:prstGeom>
        </p:spPr>
        <p:txBody>
          <a:bodyPr lIns="0" tIns="0" rIns="0" bIns="0" rtlCol="0" anchor="t">
            <a:spAutoFit/>
          </a:bodyPr>
          <a:lstStyle/>
          <a:p>
            <a:pPr algn="l">
              <a:lnSpc>
                <a:spcPts val="6079"/>
              </a:lnSpc>
            </a:pPr>
            <a:r>
              <a:rPr lang="en-US" sz="6399">
                <a:solidFill>
                  <a:srgbClr val="141414"/>
                </a:solidFill>
                <a:latin typeface="Nunito Sans Heavy"/>
              </a:rPr>
              <a:t>Introduction</a:t>
            </a:r>
          </a:p>
        </p:txBody>
      </p:sp>
      <p:sp>
        <p:nvSpPr>
          <p:cNvPr id="11" name="TextBox 11"/>
          <p:cNvSpPr txBox="1"/>
          <p:nvPr/>
        </p:nvSpPr>
        <p:spPr>
          <a:xfrm>
            <a:off x="7957430" y="4020825"/>
            <a:ext cx="8966479" cy="31821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rPr>
              <a:t>E-Farming is an innovative application designed to bridge the gap between farmers and consumers. By leveraging technology, this platform empowers farmers to sell their products directly to consumers, eliminating the need for intermediaries and ensuring fresh produce for buyers. Our team, Tech Titans, has developed this application using a robust technology stack to facilitate seamless interaction between farmers and buyers.</a:t>
            </a:r>
          </a:p>
        </p:txBody>
      </p:sp>
      <p:sp>
        <p:nvSpPr>
          <p:cNvPr id="12" name="Freeform 12"/>
          <p:cNvSpPr/>
          <p:nvPr/>
        </p:nvSpPr>
        <p:spPr>
          <a:xfrm>
            <a:off x="7982794" y="2923226"/>
            <a:ext cx="729058" cy="729058"/>
          </a:xfrm>
          <a:custGeom>
            <a:avLst/>
            <a:gdLst/>
            <a:ahLst/>
            <a:cxnLst/>
            <a:rect l="l" t="t" r="r" b="b"/>
            <a:pathLst>
              <a:path w="729058" h="729058">
                <a:moveTo>
                  <a:pt x="0" y="0"/>
                </a:moveTo>
                <a:lnTo>
                  <a:pt x="729058" y="0"/>
                </a:lnTo>
                <a:lnTo>
                  <a:pt x="729058" y="729058"/>
                </a:lnTo>
                <a:lnTo>
                  <a:pt x="0" y="729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637" y="-1558448"/>
            <a:ext cx="7133784" cy="8442348"/>
          </a:xfrm>
          <a:custGeom>
            <a:avLst/>
            <a:gdLst/>
            <a:ahLst/>
            <a:cxnLst/>
            <a:rect l="l" t="t" r="r" b="b"/>
            <a:pathLst>
              <a:path w="7133784" h="8442348">
                <a:moveTo>
                  <a:pt x="0" y="0"/>
                </a:moveTo>
                <a:lnTo>
                  <a:pt x="7133785" y="0"/>
                </a:lnTo>
                <a:lnTo>
                  <a:pt x="7133785"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9938" y="3354041"/>
            <a:ext cx="9463870" cy="946387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5" name="Group 5"/>
          <p:cNvGrpSpPr/>
          <p:nvPr/>
        </p:nvGrpSpPr>
        <p:grpSpPr>
          <a:xfrm>
            <a:off x="605642" y="3817716"/>
            <a:ext cx="8341976" cy="4813422"/>
            <a:chOff x="0" y="0"/>
            <a:chExt cx="5535311" cy="3193942"/>
          </a:xfrm>
        </p:grpSpPr>
        <p:sp>
          <p:nvSpPr>
            <p:cNvPr id="6" name="Freeform 6"/>
            <p:cNvSpPr/>
            <p:nvPr/>
          </p:nvSpPr>
          <p:spPr>
            <a:xfrm>
              <a:off x="0" y="0"/>
              <a:ext cx="5535311" cy="3193942"/>
            </a:xfrm>
            <a:custGeom>
              <a:avLst/>
              <a:gdLst/>
              <a:ahLst/>
              <a:cxnLst/>
              <a:rect l="l" t="t" r="r" b="b"/>
              <a:pathLst>
                <a:path w="5535311" h="3193942">
                  <a:moveTo>
                    <a:pt x="5410851" y="3193941"/>
                  </a:moveTo>
                  <a:lnTo>
                    <a:pt x="124460" y="3193941"/>
                  </a:lnTo>
                  <a:cubicBezTo>
                    <a:pt x="55880" y="3193941"/>
                    <a:pt x="0" y="3138062"/>
                    <a:pt x="0" y="3069481"/>
                  </a:cubicBezTo>
                  <a:lnTo>
                    <a:pt x="0" y="124460"/>
                  </a:lnTo>
                  <a:cubicBezTo>
                    <a:pt x="0" y="55880"/>
                    <a:pt x="55880" y="0"/>
                    <a:pt x="124460" y="0"/>
                  </a:cubicBezTo>
                  <a:lnTo>
                    <a:pt x="5410851" y="0"/>
                  </a:lnTo>
                  <a:cubicBezTo>
                    <a:pt x="5479431" y="0"/>
                    <a:pt x="5535311" y="55880"/>
                    <a:pt x="5535311" y="124460"/>
                  </a:cubicBezTo>
                  <a:lnTo>
                    <a:pt x="5535311" y="3069482"/>
                  </a:lnTo>
                  <a:cubicBezTo>
                    <a:pt x="5535311" y="3138062"/>
                    <a:pt x="5479431" y="3193942"/>
                    <a:pt x="5410851" y="3193942"/>
                  </a:cubicBezTo>
                  <a:close/>
                </a:path>
              </a:pathLst>
            </a:custGeom>
            <a:solidFill>
              <a:srgbClr val="487307">
                <a:alpha val="49804"/>
              </a:srgbClr>
            </a:solidFill>
          </p:spPr>
        </p:sp>
      </p:grpSp>
      <p:grpSp>
        <p:nvGrpSpPr>
          <p:cNvPr id="7" name="Group 7"/>
          <p:cNvGrpSpPr/>
          <p:nvPr/>
        </p:nvGrpSpPr>
        <p:grpSpPr>
          <a:xfrm>
            <a:off x="703833" y="3929870"/>
            <a:ext cx="8145595" cy="4589113"/>
            <a:chOff x="0" y="0"/>
            <a:chExt cx="18800260" cy="10591800"/>
          </a:xfrm>
        </p:grpSpPr>
        <p:sp>
          <p:nvSpPr>
            <p:cNvPr id="8" name="Freeform 8"/>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4"/>
              <a:stretch>
                <a:fillRect t="-32" b="-32"/>
              </a:stretch>
            </a:blipFill>
            <a:ln w="47625" cap="sq">
              <a:solidFill>
                <a:srgbClr val="000000"/>
              </a:solidFill>
              <a:prstDash val="solid"/>
              <a:miter/>
            </a:ln>
          </p:spPr>
        </p:sp>
      </p:grpSp>
      <p:grpSp>
        <p:nvGrpSpPr>
          <p:cNvPr id="9" name="Group 9"/>
          <p:cNvGrpSpPr/>
          <p:nvPr/>
        </p:nvGrpSpPr>
        <p:grpSpPr>
          <a:xfrm>
            <a:off x="9837158" y="1446701"/>
            <a:ext cx="8025488" cy="6897998"/>
            <a:chOff x="0" y="0"/>
            <a:chExt cx="3599130" cy="3093494"/>
          </a:xfrm>
        </p:grpSpPr>
        <p:sp>
          <p:nvSpPr>
            <p:cNvPr id="10" name="Freeform 10"/>
            <p:cNvSpPr/>
            <p:nvPr/>
          </p:nvSpPr>
          <p:spPr>
            <a:xfrm>
              <a:off x="0" y="0"/>
              <a:ext cx="3599130" cy="3093494"/>
            </a:xfrm>
            <a:custGeom>
              <a:avLst/>
              <a:gdLst/>
              <a:ahLst/>
              <a:cxnLst/>
              <a:rect l="l" t="t" r="r" b="b"/>
              <a:pathLst>
                <a:path w="3599130" h="3093494">
                  <a:moveTo>
                    <a:pt x="3474670" y="3093494"/>
                  </a:moveTo>
                  <a:lnTo>
                    <a:pt x="124460" y="3093494"/>
                  </a:lnTo>
                  <a:cubicBezTo>
                    <a:pt x="55880" y="3093494"/>
                    <a:pt x="0" y="3037614"/>
                    <a:pt x="0" y="2969034"/>
                  </a:cubicBezTo>
                  <a:lnTo>
                    <a:pt x="0" y="124460"/>
                  </a:lnTo>
                  <a:cubicBezTo>
                    <a:pt x="0" y="55880"/>
                    <a:pt x="55880" y="0"/>
                    <a:pt x="124460" y="0"/>
                  </a:cubicBezTo>
                  <a:lnTo>
                    <a:pt x="3474670" y="0"/>
                  </a:lnTo>
                  <a:cubicBezTo>
                    <a:pt x="3543250" y="0"/>
                    <a:pt x="3599130" y="55880"/>
                    <a:pt x="3599130" y="124460"/>
                  </a:cubicBezTo>
                  <a:lnTo>
                    <a:pt x="3599130" y="2969034"/>
                  </a:lnTo>
                  <a:cubicBezTo>
                    <a:pt x="3599130" y="3037614"/>
                    <a:pt x="3543250" y="3093494"/>
                    <a:pt x="3474670" y="3093494"/>
                  </a:cubicBezTo>
                  <a:close/>
                </a:path>
              </a:pathLst>
            </a:custGeom>
            <a:solidFill>
              <a:srgbClr val="FFFFFF"/>
            </a:solidFill>
          </p:spPr>
        </p:sp>
      </p:grpSp>
      <p:sp>
        <p:nvSpPr>
          <p:cNvPr id="11" name="TextBox 11"/>
          <p:cNvSpPr txBox="1"/>
          <p:nvPr/>
        </p:nvSpPr>
        <p:spPr>
          <a:xfrm>
            <a:off x="10989073" y="1208576"/>
            <a:ext cx="6707783" cy="1035050"/>
          </a:xfrm>
          <a:prstGeom prst="rect">
            <a:avLst/>
          </a:prstGeom>
        </p:spPr>
        <p:txBody>
          <a:bodyPr lIns="0" tIns="0" rIns="0" bIns="0" rtlCol="0" anchor="t">
            <a:spAutoFit/>
          </a:bodyPr>
          <a:lstStyle/>
          <a:p>
            <a:pPr algn="l">
              <a:lnSpc>
                <a:spcPts val="7600"/>
              </a:lnSpc>
            </a:pPr>
            <a:r>
              <a:rPr lang="en-US" sz="8000">
                <a:solidFill>
                  <a:srgbClr val="141414"/>
                </a:solidFill>
                <a:latin typeface="Nunito Sans Heavy"/>
              </a:rPr>
              <a:t>Objective</a:t>
            </a:r>
          </a:p>
        </p:txBody>
      </p:sp>
      <p:sp>
        <p:nvSpPr>
          <p:cNvPr id="12" name="TextBox 12"/>
          <p:cNvSpPr txBox="1"/>
          <p:nvPr/>
        </p:nvSpPr>
        <p:spPr>
          <a:xfrm>
            <a:off x="9952624" y="2586526"/>
            <a:ext cx="7306676" cy="27249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rPr>
              <a:t>The primary objective of E-Farming is to create a user-friendly platform that benefits both farmers and consumers. For farmers, it provides a marketplace to sell their products, a platform to learn best farming practices, and a resource for purchasing seeds. For consumers, it offers direct access to fresh farm products.</a:t>
            </a:r>
          </a:p>
        </p:txBody>
      </p:sp>
      <p:grpSp>
        <p:nvGrpSpPr>
          <p:cNvPr id="13" name="Group 13"/>
          <p:cNvGrpSpPr/>
          <p:nvPr/>
        </p:nvGrpSpPr>
        <p:grpSpPr>
          <a:xfrm>
            <a:off x="9837158" y="5730538"/>
            <a:ext cx="7306676" cy="4282037"/>
            <a:chOff x="0" y="0"/>
            <a:chExt cx="9742234" cy="5709382"/>
          </a:xfrm>
        </p:grpSpPr>
        <p:sp>
          <p:nvSpPr>
            <p:cNvPr id="14" name="Freeform 14"/>
            <p:cNvSpPr/>
            <p:nvPr/>
          </p:nvSpPr>
          <p:spPr>
            <a:xfrm>
              <a:off x="0" y="0"/>
              <a:ext cx="9742234" cy="5709382"/>
            </a:xfrm>
            <a:custGeom>
              <a:avLst/>
              <a:gdLst/>
              <a:ahLst/>
              <a:cxnLst/>
              <a:rect l="l" t="t" r="r" b="b"/>
              <a:pathLst>
                <a:path w="9742234" h="5709382">
                  <a:moveTo>
                    <a:pt x="0" y="0"/>
                  </a:moveTo>
                  <a:lnTo>
                    <a:pt x="9742234" y="0"/>
                  </a:lnTo>
                  <a:lnTo>
                    <a:pt x="9742234" y="5709382"/>
                  </a:lnTo>
                  <a:lnTo>
                    <a:pt x="0" y="5709382"/>
                  </a:lnTo>
                  <a:lnTo>
                    <a:pt x="0" y="0"/>
                  </a:lnTo>
                  <a:close/>
                </a:path>
              </a:pathLst>
            </a:custGeom>
            <a:blipFill>
              <a:blip r:embed="rId5"/>
              <a:stretch>
                <a:fillRect/>
              </a:stretch>
            </a:blipFill>
          </p:spPr>
        </p:sp>
      </p:grpSp>
      <p:sp>
        <p:nvSpPr>
          <p:cNvPr id="15" name="Freeform 15"/>
          <p:cNvSpPr/>
          <p:nvPr/>
        </p:nvSpPr>
        <p:spPr>
          <a:xfrm>
            <a:off x="9837158" y="1172294"/>
            <a:ext cx="926639" cy="926639"/>
          </a:xfrm>
          <a:custGeom>
            <a:avLst/>
            <a:gdLst/>
            <a:ahLst/>
            <a:cxnLst/>
            <a:rect l="l" t="t" r="r" b="b"/>
            <a:pathLst>
              <a:path w="926639" h="926639">
                <a:moveTo>
                  <a:pt x="0" y="0"/>
                </a:moveTo>
                <a:lnTo>
                  <a:pt x="926639" y="0"/>
                </a:lnTo>
                <a:lnTo>
                  <a:pt x="926639" y="926639"/>
                </a:lnTo>
                <a:lnTo>
                  <a:pt x="0" y="926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9011" y="3414237"/>
            <a:ext cx="9124804" cy="5140785"/>
            <a:chOff x="0" y="0"/>
            <a:chExt cx="18800260" cy="10591800"/>
          </a:xfrm>
        </p:grpSpPr>
        <p:sp>
          <p:nvSpPr>
            <p:cNvPr id="3" name="Freeform 3"/>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2"/>
              <a:stretch>
                <a:fillRect l="-4964" r="-4964"/>
              </a:stretch>
            </a:blipFill>
            <a:ln w="47625" cap="sq">
              <a:solidFill>
                <a:srgbClr val="000000"/>
              </a:solidFill>
              <a:prstDash val="solid"/>
              <a:miter/>
            </a:ln>
          </p:spPr>
        </p:sp>
      </p:grpSp>
      <p:sp>
        <p:nvSpPr>
          <p:cNvPr id="4" name="Freeform 4"/>
          <p:cNvSpPr/>
          <p:nvPr/>
        </p:nvSpPr>
        <p:spPr>
          <a:xfrm>
            <a:off x="-3183647" y="4886016"/>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121059" y="1457325"/>
            <a:ext cx="1456862" cy="14568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7307"/>
            </a:solidFill>
          </p:spPr>
        </p:sp>
      </p:grpSp>
      <p:grpSp>
        <p:nvGrpSpPr>
          <p:cNvPr id="7" name="Group 7"/>
          <p:cNvGrpSpPr/>
          <p:nvPr/>
        </p:nvGrpSpPr>
        <p:grpSpPr>
          <a:xfrm>
            <a:off x="1028700" y="-199885"/>
            <a:ext cx="8330602" cy="1228585"/>
            <a:chOff x="0" y="0"/>
            <a:chExt cx="5055647" cy="745600"/>
          </a:xfrm>
        </p:grpSpPr>
        <p:sp>
          <p:nvSpPr>
            <p:cNvPr id="8" name="Freeform 8"/>
            <p:cNvSpPr/>
            <p:nvPr/>
          </p:nvSpPr>
          <p:spPr>
            <a:xfrm>
              <a:off x="0" y="0"/>
              <a:ext cx="5055647" cy="745600"/>
            </a:xfrm>
            <a:custGeom>
              <a:avLst/>
              <a:gdLst/>
              <a:ahLst/>
              <a:cxnLst/>
              <a:rect l="l" t="t" r="r" b="b"/>
              <a:pathLst>
                <a:path w="5055647" h="745600">
                  <a:moveTo>
                    <a:pt x="4931187" y="745600"/>
                  </a:moveTo>
                  <a:lnTo>
                    <a:pt x="124460" y="745600"/>
                  </a:lnTo>
                  <a:cubicBezTo>
                    <a:pt x="55880" y="745600"/>
                    <a:pt x="0" y="689720"/>
                    <a:pt x="0" y="621140"/>
                  </a:cubicBezTo>
                  <a:lnTo>
                    <a:pt x="0" y="124460"/>
                  </a:lnTo>
                  <a:cubicBezTo>
                    <a:pt x="0" y="55880"/>
                    <a:pt x="55880" y="0"/>
                    <a:pt x="124460" y="0"/>
                  </a:cubicBezTo>
                  <a:lnTo>
                    <a:pt x="4931187" y="0"/>
                  </a:lnTo>
                  <a:cubicBezTo>
                    <a:pt x="4999767" y="0"/>
                    <a:pt x="5055647" y="55880"/>
                    <a:pt x="5055647" y="124460"/>
                  </a:cubicBezTo>
                  <a:lnTo>
                    <a:pt x="5055647" y="621140"/>
                  </a:lnTo>
                  <a:cubicBezTo>
                    <a:pt x="5055647" y="689720"/>
                    <a:pt x="4999767" y="745600"/>
                    <a:pt x="4931187" y="745600"/>
                  </a:cubicBezTo>
                  <a:close/>
                </a:path>
              </a:pathLst>
            </a:custGeom>
            <a:solidFill>
              <a:srgbClr val="487307"/>
            </a:solidFill>
          </p:spPr>
        </p:sp>
      </p:grpSp>
      <p:sp>
        <p:nvSpPr>
          <p:cNvPr id="9" name="TextBox 9"/>
          <p:cNvSpPr txBox="1"/>
          <p:nvPr/>
        </p:nvSpPr>
        <p:spPr>
          <a:xfrm>
            <a:off x="2274027" y="1879137"/>
            <a:ext cx="8115300" cy="1035050"/>
          </a:xfrm>
          <a:prstGeom prst="rect">
            <a:avLst/>
          </a:prstGeom>
        </p:spPr>
        <p:txBody>
          <a:bodyPr lIns="0" tIns="0" rIns="0" bIns="0" rtlCol="0" anchor="t">
            <a:spAutoFit/>
          </a:bodyPr>
          <a:lstStyle/>
          <a:p>
            <a:pPr algn="l">
              <a:lnSpc>
                <a:spcPts val="7600"/>
              </a:lnSpc>
            </a:pPr>
            <a:r>
              <a:rPr lang="en-US" sz="8000">
                <a:solidFill>
                  <a:srgbClr val="141414"/>
                </a:solidFill>
                <a:latin typeface="Nunito Sans Heavy"/>
              </a:rPr>
              <a:t>Our Feature</a:t>
            </a:r>
          </a:p>
        </p:txBody>
      </p:sp>
      <p:sp>
        <p:nvSpPr>
          <p:cNvPr id="10" name="TextBox 10"/>
          <p:cNvSpPr txBox="1"/>
          <p:nvPr/>
        </p:nvSpPr>
        <p:spPr>
          <a:xfrm>
            <a:off x="10121059" y="1938106"/>
            <a:ext cx="1456862" cy="609600"/>
          </a:xfrm>
          <a:prstGeom prst="rect">
            <a:avLst/>
          </a:prstGeom>
        </p:spPr>
        <p:txBody>
          <a:bodyPr lIns="0" tIns="0" rIns="0" bIns="0" rtlCol="0" anchor="t">
            <a:spAutoFit/>
          </a:bodyPr>
          <a:lstStyle/>
          <a:p>
            <a:pPr algn="ctr">
              <a:lnSpc>
                <a:spcPts val="4559"/>
              </a:lnSpc>
            </a:pPr>
            <a:r>
              <a:rPr lang="en-US" sz="4800">
                <a:solidFill>
                  <a:srgbClr val="FFFFFF"/>
                </a:solidFill>
                <a:latin typeface="Nunito Sans Heavy"/>
              </a:rPr>
              <a:t>01</a:t>
            </a:r>
          </a:p>
        </p:txBody>
      </p:sp>
      <p:sp>
        <p:nvSpPr>
          <p:cNvPr id="11" name="TextBox 11"/>
          <p:cNvSpPr txBox="1"/>
          <p:nvPr/>
        </p:nvSpPr>
        <p:spPr>
          <a:xfrm>
            <a:off x="10389327" y="3338037"/>
            <a:ext cx="7360568" cy="5468112"/>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Source Sans Pro Bold"/>
              </a:rPr>
              <a:t>Product Listing and product upload and selling /buying: </a:t>
            </a:r>
            <a:r>
              <a:rPr lang="en-US" sz="2400">
                <a:solidFill>
                  <a:srgbClr val="141414"/>
                </a:solidFill>
                <a:latin typeface="Source Sans Pro"/>
              </a:rPr>
              <a:t>Farmers can list their products with detailed descriptions, prices, and quantities.</a:t>
            </a:r>
          </a:p>
          <a:p>
            <a:pPr marL="518160" lvl="1" indent="-259080" algn="l">
              <a:lnSpc>
                <a:spcPts val="3624"/>
              </a:lnSpc>
              <a:buFont typeface="Arial"/>
              <a:buChar char="•"/>
            </a:pPr>
            <a:r>
              <a:rPr lang="en-US" sz="2400">
                <a:solidFill>
                  <a:srgbClr val="141414"/>
                </a:solidFill>
                <a:latin typeface="Source Sans Pro Bold"/>
              </a:rPr>
              <a:t>Search and Filter: </a:t>
            </a:r>
            <a:r>
              <a:rPr lang="en-US" sz="2400">
                <a:solidFill>
                  <a:srgbClr val="141414"/>
                </a:solidFill>
                <a:latin typeface="Source Sans Pro"/>
              </a:rPr>
              <a:t>Users can search for products and apply filters based on categories, price range, and other criteria.</a:t>
            </a:r>
          </a:p>
          <a:p>
            <a:pPr marL="518160" lvl="1" indent="-259080" algn="l">
              <a:lnSpc>
                <a:spcPts val="3624"/>
              </a:lnSpc>
              <a:buFont typeface="Arial"/>
              <a:buChar char="•"/>
            </a:pPr>
            <a:r>
              <a:rPr lang="en-US" sz="2400">
                <a:solidFill>
                  <a:srgbClr val="141414"/>
                </a:solidFill>
                <a:latin typeface="Source Sans Pro Bold"/>
              </a:rPr>
              <a:t>Order Management: </a:t>
            </a:r>
            <a:r>
              <a:rPr lang="en-US" sz="2400">
                <a:solidFill>
                  <a:srgbClr val="141414"/>
                </a:solidFill>
                <a:latin typeface="Source Sans Pro"/>
              </a:rPr>
              <a:t>Users can place orders, and farmers can manage these orders from their dashboard.</a:t>
            </a:r>
          </a:p>
          <a:p>
            <a:pPr marL="518160" lvl="1" indent="-259080" algn="l">
              <a:lnSpc>
                <a:spcPts val="3624"/>
              </a:lnSpc>
              <a:buFont typeface="Arial"/>
              <a:buChar char="•"/>
            </a:pPr>
            <a:r>
              <a:rPr lang="en-US" sz="2400">
                <a:solidFill>
                  <a:srgbClr val="141414"/>
                </a:solidFill>
                <a:latin typeface="Source Sans Pro Bold"/>
              </a:rPr>
              <a:t>Payment Gateway : </a:t>
            </a:r>
            <a:r>
              <a:rPr lang="en-US" sz="2400">
                <a:solidFill>
                  <a:srgbClr val="141414"/>
                </a:solidFill>
                <a:latin typeface="Source Sans Pro"/>
              </a:rPr>
              <a:t>Secure payment options for seamless transactions.</a:t>
            </a:r>
          </a:p>
          <a:p>
            <a:pPr algn="l">
              <a:lnSpc>
                <a:spcPts val="3624"/>
              </a:lnSpc>
            </a:pPr>
            <a:endParaRPr lang="en-US" sz="2400">
              <a:solidFill>
                <a:srgbClr val="141414"/>
              </a:solidFill>
              <a:latin typeface="Source Sans Pro"/>
            </a:endParaRPr>
          </a:p>
        </p:txBody>
      </p:sp>
      <p:sp>
        <p:nvSpPr>
          <p:cNvPr id="12" name="TextBox 12"/>
          <p:cNvSpPr txBox="1"/>
          <p:nvPr/>
        </p:nvSpPr>
        <p:spPr>
          <a:xfrm>
            <a:off x="11848637" y="1861906"/>
            <a:ext cx="5410663" cy="569595"/>
          </a:xfrm>
          <a:prstGeom prst="rect">
            <a:avLst/>
          </a:prstGeom>
        </p:spPr>
        <p:txBody>
          <a:bodyPr lIns="0" tIns="0" rIns="0" bIns="0" rtlCol="0" anchor="t">
            <a:spAutoFit/>
          </a:bodyPr>
          <a:lstStyle/>
          <a:p>
            <a:pPr algn="l">
              <a:lnSpc>
                <a:spcPts val="4439"/>
              </a:lnSpc>
            </a:pPr>
            <a:r>
              <a:rPr lang="en-US" sz="3999">
                <a:solidFill>
                  <a:srgbClr val="487307"/>
                </a:solidFill>
                <a:latin typeface="Nunito Sans Bold"/>
              </a:rPr>
              <a:t>E-commerce Platform</a:t>
            </a:r>
          </a:p>
        </p:txBody>
      </p:sp>
      <p:sp>
        <p:nvSpPr>
          <p:cNvPr id="13" name="Freeform 13"/>
          <p:cNvSpPr/>
          <p:nvPr/>
        </p:nvSpPr>
        <p:spPr>
          <a:xfrm>
            <a:off x="1028700" y="1811919"/>
            <a:ext cx="978627" cy="988512"/>
          </a:xfrm>
          <a:custGeom>
            <a:avLst/>
            <a:gdLst/>
            <a:ahLst/>
            <a:cxnLst/>
            <a:rect l="l" t="t" r="r" b="b"/>
            <a:pathLst>
              <a:path w="978627" h="988512">
                <a:moveTo>
                  <a:pt x="0" y="0"/>
                </a:moveTo>
                <a:lnTo>
                  <a:pt x="978627" y="0"/>
                </a:lnTo>
                <a:lnTo>
                  <a:pt x="978627" y="988512"/>
                </a:lnTo>
                <a:lnTo>
                  <a:pt x="0" y="9885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62733"/>
            <a:ext cx="6260618" cy="3527144"/>
            <a:chOff x="0" y="0"/>
            <a:chExt cx="18800260" cy="10591800"/>
          </a:xfrm>
        </p:grpSpPr>
        <p:sp>
          <p:nvSpPr>
            <p:cNvPr id="3" name="Freeform 3"/>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2"/>
              <a:stretch>
                <a:fillRect l="-134" r="-134"/>
              </a:stretch>
            </a:blipFill>
            <a:ln w="47625" cap="sq">
              <a:solidFill>
                <a:srgbClr val="000000"/>
              </a:solidFill>
              <a:prstDash val="solid"/>
              <a:miter/>
            </a:ln>
          </p:spPr>
        </p:sp>
      </p:grpSp>
      <p:grpSp>
        <p:nvGrpSpPr>
          <p:cNvPr id="4" name="Group 4"/>
          <p:cNvGrpSpPr/>
          <p:nvPr/>
        </p:nvGrpSpPr>
        <p:grpSpPr>
          <a:xfrm>
            <a:off x="3584216" y="6292595"/>
            <a:ext cx="6260618" cy="3527144"/>
            <a:chOff x="0" y="0"/>
            <a:chExt cx="18800260" cy="10591800"/>
          </a:xfrm>
        </p:grpSpPr>
        <p:sp>
          <p:nvSpPr>
            <p:cNvPr id="5" name="Freeform 5"/>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3"/>
              <a:stretch>
                <a:fillRect l="-2591" r="-2591"/>
              </a:stretch>
            </a:blipFill>
            <a:ln w="47625" cap="sq">
              <a:solidFill>
                <a:srgbClr val="000000"/>
              </a:solidFill>
              <a:prstDash val="solid"/>
              <a:miter/>
            </a:ln>
          </p:spPr>
        </p:sp>
      </p:grpSp>
      <p:sp>
        <p:nvSpPr>
          <p:cNvPr id="6" name="Freeform 6"/>
          <p:cNvSpPr/>
          <p:nvPr/>
        </p:nvSpPr>
        <p:spPr>
          <a:xfrm>
            <a:off x="-3183647" y="4886016"/>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99885"/>
            <a:ext cx="8330602" cy="1228585"/>
            <a:chOff x="0" y="0"/>
            <a:chExt cx="5055647" cy="745600"/>
          </a:xfrm>
        </p:grpSpPr>
        <p:sp>
          <p:nvSpPr>
            <p:cNvPr id="8" name="Freeform 8"/>
            <p:cNvSpPr/>
            <p:nvPr/>
          </p:nvSpPr>
          <p:spPr>
            <a:xfrm>
              <a:off x="0" y="0"/>
              <a:ext cx="5055647" cy="745600"/>
            </a:xfrm>
            <a:custGeom>
              <a:avLst/>
              <a:gdLst/>
              <a:ahLst/>
              <a:cxnLst/>
              <a:rect l="l" t="t" r="r" b="b"/>
              <a:pathLst>
                <a:path w="5055647" h="745600">
                  <a:moveTo>
                    <a:pt x="4931187" y="745600"/>
                  </a:moveTo>
                  <a:lnTo>
                    <a:pt x="124460" y="745600"/>
                  </a:lnTo>
                  <a:cubicBezTo>
                    <a:pt x="55880" y="745600"/>
                    <a:pt x="0" y="689720"/>
                    <a:pt x="0" y="621140"/>
                  </a:cubicBezTo>
                  <a:lnTo>
                    <a:pt x="0" y="124460"/>
                  </a:lnTo>
                  <a:cubicBezTo>
                    <a:pt x="0" y="55880"/>
                    <a:pt x="55880" y="0"/>
                    <a:pt x="124460" y="0"/>
                  </a:cubicBezTo>
                  <a:lnTo>
                    <a:pt x="4931187" y="0"/>
                  </a:lnTo>
                  <a:cubicBezTo>
                    <a:pt x="4999767" y="0"/>
                    <a:pt x="5055647" y="55880"/>
                    <a:pt x="5055647" y="124460"/>
                  </a:cubicBezTo>
                  <a:lnTo>
                    <a:pt x="5055647" y="621140"/>
                  </a:lnTo>
                  <a:cubicBezTo>
                    <a:pt x="5055647" y="689720"/>
                    <a:pt x="4999767" y="745600"/>
                    <a:pt x="4931187" y="745600"/>
                  </a:cubicBezTo>
                  <a:close/>
                </a:path>
              </a:pathLst>
            </a:custGeom>
            <a:solidFill>
              <a:srgbClr val="487307"/>
            </a:solidFill>
          </p:spPr>
        </p:sp>
      </p:grpSp>
      <p:grpSp>
        <p:nvGrpSpPr>
          <p:cNvPr id="9" name="Group 9"/>
          <p:cNvGrpSpPr/>
          <p:nvPr/>
        </p:nvGrpSpPr>
        <p:grpSpPr>
          <a:xfrm>
            <a:off x="10121059" y="656389"/>
            <a:ext cx="1456862" cy="145686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7307"/>
            </a:solidFill>
          </p:spPr>
        </p:sp>
      </p:grpSp>
      <p:grpSp>
        <p:nvGrpSpPr>
          <p:cNvPr id="11" name="Group 11"/>
          <p:cNvGrpSpPr/>
          <p:nvPr/>
        </p:nvGrpSpPr>
        <p:grpSpPr>
          <a:xfrm>
            <a:off x="10121059" y="5285539"/>
            <a:ext cx="1456862" cy="14568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7307"/>
            </a:solidFill>
          </p:spPr>
        </p:sp>
      </p:grpSp>
      <p:sp>
        <p:nvSpPr>
          <p:cNvPr id="13" name="TextBox 13"/>
          <p:cNvSpPr txBox="1"/>
          <p:nvPr/>
        </p:nvSpPr>
        <p:spPr>
          <a:xfrm>
            <a:off x="9891392" y="2560627"/>
            <a:ext cx="7367908" cy="2724912"/>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Source Sans Pro Bold"/>
              </a:rPr>
              <a:t>Blog Section: </a:t>
            </a:r>
            <a:r>
              <a:rPr lang="en-US" sz="2400">
                <a:solidFill>
                  <a:srgbClr val="141414"/>
                </a:solidFill>
                <a:latin typeface="Source Sans Pro"/>
              </a:rPr>
              <a:t>Farmers can read and contribute to blogs about various farming techniques, success stories, and best practices.</a:t>
            </a:r>
          </a:p>
          <a:p>
            <a:pPr marL="518160" lvl="1" indent="-259080" algn="l">
              <a:lnSpc>
                <a:spcPts val="3624"/>
              </a:lnSpc>
              <a:buFont typeface="Arial"/>
              <a:buChar char="•"/>
            </a:pPr>
            <a:r>
              <a:rPr lang="en-US" sz="2400">
                <a:solidFill>
                  <a:srgbClr val="141414"/>
                </a:solidFill>
                <a:latin typeface="Source Sans Pro Bold"/>
              </a:rPr>
              <a:t>Training Modules:</a:t>
            </a:r>
            <a:r>
              <a:rPr lang="en-US" sz="2400">
                <a:solidFill>
                  <a:srgbClr val="141414"/>
                </a:solidFill>
                <a:latin typeface="Source Sans Pro"/>
              </a:rPr>
              <a:t> Interactive training sessions and video tutorials to help farmers improve their skills.</a:t>
            </a:r>
          </a:p>
          <a:p>
            <a:pPr algn="l">
              <a:lnSpc>
                <a:spcPts val="3624"/>
              </a:lnSpc>
            </a:pPr>
            <a:endParaRPr lang="en-US" sz="2400">
              <a:solidFill>
                <a:srgbClr val="141414"/>
              </a:solidFill>
              <a:latin typeface="Source Sans Pro"/>
            </a:endParaRPr>
          </a:p>
        </p:txBody>
      </p:sp>
      <p:sp>
        <p:nvSpPr>
          <p:cNvPr id="14" name="TextBox 14"/>
          <p:cNvSpPr txBox="1"/>
          <p:nvPr/>
        </p:nvSpPr>
        <p:spPr>
          <a:xfrm>
            <a:off x="10121059" y="5766320"/>
            <a:ext cx="1456862" cy="609600"/>
          </a:xfrm>
          <a:prstGeom prst="rect">
            <a:avLst/>
          </a:prstGeom>
        </p:spPr>
        <p:txBody>
          <a:bodyPr lIns="0" tIns="0" rIns="0" bIns="0" rtlCol="0" anchor="t">
            <a:spAutoFit/>
          </a:bodyPr>
          <a:lstStyle/>
          <a:p>
            <a:pPr algn="ctr">
              <a:lnSpc>
                <a:spcPts val="4559"/>
              </a:lnSpc>
            </a:pPr>
            <a:r>
              <a:rPr lang="en-US" sz="4800">
                <a:solidFill>
                  <a:srgbClr val="FFFFFF"/>
                </a:solidFill>
                <a:latin typeface="Nunito Sans Heavy"/>
              </a:rPr>
              <a:t>03</a:t>
            </a:r>
          </a:p>
        </p:txBody>
      </p:sp>
      <p:sp>
        <p:nvSpPr>
          <p:cNvPr id="15" name="TextBox 15"/>
          <p:cNvSpPr txBox="1"/>
          <p:nvPr/>
        </p:nvSpPr>
        <p:spPr>
          <a:xfrm>
            <a:off x="11848637" y="5690120"/>
            <a:ext cx="5410663" cy="1693545"/>
          </a:xfrm>
          <a:prstGeom prst="rect">
            <a:avLst/>
          </a:prstGeom>
        </p:spPr>
        <p:txBody>
          <a:bodyPr lIns="0" tIns="0" rIns="0" bIns="0" rtlCol="0" anchor="t">
            <a:spAutoFit/>
          </a:bodyPr>
          <a:lstStyle/>
          <a:p>
            <a:pPr algn="l">
              <a:lnSpc>
                <a:spcPts val="4439"/>
              </a:lnSpc>
            </a:pPr>
            <a:r>
              <a:rPr lang="en-US" sz="3999" dirty="0">
                <a:solidFill>
                  <a:srgbClr val="487307"/>
                </a:solidFill>
                <a:latin typeface="Nunito Sans Bold"/>
              </a:rPr>
              <a:t>Product Purchase and Information</a:t>
            </a:r>
          </a:p>
          <a:p>
            <a:pPr algn="l">
              <a:lnSpc>
                <a:spcPts val="4439"/>
              </a:lnSpc>
            </a:pPr>
            <a:endParaRPr lang="en-US" sz="3999" dirty="0">
              <a:solidFill>
                <a:srgbClr val="487307"/>
              </a:solidFill>
              <a:latin typeface="Nunito Sans Bold"/>
            </a:endParaRPr>
          </a:p>
        </p:txBody>
      </p:sp>
      <p:sp>
        <p:nvSpPr>
          <p:cNvPr id="16" name="TextBox 16"/>
          <p:cNvSpPr txBox="1"/>
          <p:nvPr/>
        </p:nvSpPr>
        <p:spPr>
          <a:xfrm>
            <a:off x="10121059" y="7085301"/>
            <a:ext cx="7367908" cy="2724912"/>
          </a:xfrm>
          <a:prstGeom prst="rect">
            <a:avLst/>
          </a:prstGeom>
        </p:spPr>
        <p:txBody>
          <a:bodyPr lIns="0" tIns="0" rIns="0" bIns="0" rtlCol="0" anchor="t">
            <a:spAutoFit/>
          </a:bodyPr>
          <a:lstStyle/>
          <a:p>
            <a:pPr marL="518160" lvl="1" indent="-259080" algn="l">
              <a:lnSpc>
                <a:spcPts val="3624"/>
              </a:lnSpc>
              <a:buFont typeface="Arial"/>
              <a:buChar char="•"/>
            </a:pPr>
            <a:r>
              <a:rPr lang="en-US" sz="2400" dirty="0">
                <a:solidFill>
                  <a:srgbClr val="141414"/>
                </a:solidFill>
                <a:latin typeface="Source Sans Pro Bold"/>
              </a:rPr>
              <a:t>Products Catalog:</a:t>
            </a:r>
            <a:r>
              <a:rPr lang="en-US" sz="2400" dirty="0">
                <a:solidFill>
                  <a:srgbClr val="141414"/>
                </a:solidFill>
                <a:latin typeface="Source Sans Pro"/>
              </a:rPr>
              <a:t> Farmers can browse and purchase products directly through the platform.</a:t>
            </a:r>
          </a:p>
          <a:p>
            <a:pPr marL="518160" lvl="1" indent="-259080" algn="l">
              <a:lnSpc>
                <a:spcPts val="3624"/>
              </a:lnSpc>
              <a:buFont typeface="Arial"/>
              <a:buChar char="•"/>
            </a:pPr>
            <a:r>
              <a:rPr lang="en-US" sz="2400" dirty="0">
                <a:solidFill>
                  <a:srgbClr val="141414"/>
                </a:solidFill>
                <a:latin typeface="Source Sans Pro Bold"/>
              </a:rPr>
              <a:t>Products Details: </a:t>
            </a:r>
            <a:r>
              <a:rPr lang="en-US" sz="2400" dirty="0">
                <a:solidFill>
                  <a:srgbClr val="141414"/>
                </a:solidFill>
                <a:latin typeface="Source Sans Pro"/>
              </a:rPr>
              <a:t>Detailed information about each products type, including usage instructions, required conditions, and potential yields.</a:t>
            </a:r>
          </a:p>
          <a:p>
            <a:pPr algn="l">
              <a:lnSpc>
                <a:spcPts val="3624"/>
              </a:lnSpc>
            </a:pPr>
            <a:endParaRPr lang="en-US" sz="2400" dirty="0">
              <a:solidFill>
                <a:srgbClr val="141414"/>
              </a:solidFill>
              <a:latin typeface="Source Sans Pro"/>
            </a:endParaRPr>
          </a:p>
        </p:txBody>
      </p:sp>
      <p:sp>
        <p:nvSpPr>
          <p:cNvPr id="17" name="TextBox 17"/>
          <p:cNvSpPr txBox="1"/>
          <p:nvPr/>
        </p:nvSpPr>
        <p:spPr>
          <a:xfrm>
            <a:off x="1948609" y="1411808"/>
            <a:ext cx="8115300" cy="822325"/>
          </a:xfrm>
          <a:prstGeom prst="rect">
            <a:avLst/>
          </a:prstGeom>
        </p:spPr>
        <p:txBody>
          <a:bodyPr lIns="0" tIns="0" rIns="0" bIns="0" rtlCol="0" anchor="t">
            <a:spAutoFit/>
          </a:bodyPr>
          <a:lstStyle/>
          <a:p>
            <a:pPr algn="l">
              <a:lnSpc>
                <a:spcPts val="6079"/>
              </a:lnSpc>
            </a:pPr>
            <a:r>
              <a:rPr lang="en-US" sz="6399">
                <a:solidFill>
                  <a:srgbClr val="141414"/>
                </a:solidFill>
                <a:latin typeface="Nunito Sans Heavy"/>
              </a:rPr>
              <a:t>Our Feature</a:t>
            </a:r>
          </a:p>
        </p:txBody>
      </p:sp>
      <p:sp>
        <p:nvSpPr>
          <p:cNvPr id="18" name="TextBox 18"/>
          <p:cNvSpPr txBox="1"/>
          <p:nvPr/>
        </p:nvSpPr>
        <p:spPr>
          <a:xfrm>
            <a:off x="10121059" y="1137170"/>
            <a:ext cx="1456862" cy="609600"/>
          </a:xfrm>
          <a:prstGeom prst="rect">
            <a:avLst/>
          </a:prstGeom>
        </p:spPr>
        <p:txBody>
          <a:bodyPr lIns="0" tIns="0" rIns="0" bIns="0" rtlCol="0" anchor="t">
            <a:spAutoFit/>
          </a:bodyPr>
          <a:lstStyle/>
          <a:p>
            <a:pPr algn="ctr">
              <a:lnSpc>
                <a:spcPts val="4559"/>
              </a:lnSpc>
            </a:pPr>
            <a:r>
              <a:rPr lang="en-US" sz="4800">
                <a:solidFill>
                  <a:srgbClr val="FFFFFF"/>
                </a:solidFill>
                <a:latin typeface="Nunito Sans Heavy"/>
              </a:rPr>
              <a:t>02</a:t>
            </a:r>
          </a:p>
        </p:txBody>
      </p:sp>
      <p:sp>
        <p:nvSpPr>
          <p:cNvPr id="19" name="TextBox 19"/>
          <p:cNvSpPr txBox="1"/>
          <p:nvPr/>
        </p:nvSpPr>
        <p:spPr>
          <a:xfrm>
            <a:off x="11848637" y="1060970"/>
            <a:ext cx="5410663" cy="569595"/>
          </a:xfrm>
          <a:prstGeom prst="rect">
            <a:avLst/>
          </a:prstGeom>
        </p:spPr>
        <p:txBody>
          <a:bodyPr lIns="0" tIns="0" rIns="0" bIns="0" rtlCol="0" anchor="t">
            <a:spAutoFit/>
          </a:bodyPr>
          <a:lstStyle/>
          <a:p>
            <a:pPr algn="l">
              <a:lnSpc>
                <a:spcPts val="4439"/>
              </a:lnSpc>
            </a:pPr>
            <a:r>
              <a:rPr lang="en-US" sz="3999">
                <a:solidFill>
                  <a:srgbClr val="487307"/>
                </a:solidFill>
                <a:latin typeface="Nunito Sans Bold"/>
              </a:rPr>
              <a:t> Blog and Training</a:t>
            </a:r>
          </a:p>
        </p:txBody>
      </p:sp>
      <p:sp>
        <p:nvSpPr>
          <p:cNvPr id="20" name="AutoShape 20"/>
          <p:cNvSpPr/>
          <p:nvPr/>
        </p:nvSpPr>
        <p:spPr>
          <a:xfrm>
            <a:off x="10145232" y="5081588"/>
            <a:ext cx="7095018" cy="0"/>
          </a:xfrm>
          <a:prstGeom prst="line">
            <a:avLst/>
          </a:prstGeom>
          <a:ln w="47625" cap="rnd">
            <a:solidFill>
              <a:srgbClr val="000000">
                <a:alpha val="4706"/>
              </a:srgbClr>
            </a:solidFill>
            <a:prstDash val="solid"/>
            <a:headEnd type="none" w="sm" len="sm"/>
            <a:tailEnd type="none" w="sm" len="sm"/>
          </a:ln>
        </p:spPr>
      </p:sp>
      <p:sp>
        <p:nvSpPr>
          <p:cNvPr id="21" name="Freeform 21"/>
          <p:cNvSpPr/>
          <p:nvPr/>
        </p:nvSpPr>
        <p:spPr>
          <a:xfrm>
            <a:off x="1028700" y="1343494"/>
            <a:ext cx="762059" cy="769757"/>
          </a:xfrm>
          <a:custGeom>
            <a:avLst/>
            <a:gdLst/>
            <a:ahLst/>
            <a:cxnLst/>
            <a:rect l="l" t="t" r="r" b="b"/>
            <a:pathLst>
              <a:path w="762059" h="769757">
                <a:moveTo>
                  <a:pt x="0" y="0"/>
                </a:moveTo>
                <a:lnTo>
                  <a:pt x="762059" y="0"/>
                </a:lnTo>
                <a:lnTo>
                  <a:pt x="762059" y="769757"/>
                </a:lnTo>
                <a:lnTo>
                  <a:pt x="0" y="769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52724" y="-1744942"/>
            <a:ext cx="7133784" cy="8442348"/>
          </a:xfrm>
          <a:custGeom>
            <a:avLst/>
            <a:gdLst/>
            <a:ahLst/>
            <a:cxnLst/>
            <a:rect l="l" t="t" r="r" b="b"/>
            <a:pathLst>
              <a:path w="7133784" h="8442348">
                <a:moveTo>
                  <a:pt x="0" y="0"/>
                </a:moveTo>
                <a:lnTo>
                  <a:pt x="7133784" y="0"/>
                </a:lnTo>
                <a:lnTo>
                  <a:pt x="7133784"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2745" y="715695"/>
            <a:ext cx="7783906" cy="4385342"/>
            <a:chOff x="0" y="0"/>
            <a:chExt cx="18800260" cy="10591800"/>
          </a:xfrm>
        </p:grpSpPr>
        <p:sp>
          <p:nvSpPr>
            <p:cNvPr id="4" name="Freeform 4"/>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4"/>
              <a:stretch>
                <a:fillRect r="-7311"/>
              </a:stretch>
            </a:blipFill>
            <a:ln w="47625" cap="sq">
              <a:solidFill>
                <a:srgbClr val="000000"/>
              </a:solidFill>
              <a:prstDash val="solid"/>
              <a:miter/>
            </a:ln>
          </p:spPr>
        </p:sp>
      </p:grpSp>
      <p:sp>
        <p:nvSpPr>
          <p:cNvPr id="5" name="TextBox 5"/>
          <p:cNvSpPr txBox="1"/>
          <p:nvPr/>
        </p:nvSpPr>
        <p:spPr>
          <a:xfrm>
            <a:off x="9749543" y="2658045"/>
            <a:ext cx="7886326" cy="4096512"/>
          </a:xfrm>
          <a:prstGeom prst="rect">
            <a:avLst/>
          </a:prstGeom>
        </p:spPr>
        <p:txBody>
          <a:bodyPr lIns="0" tIns="0" rIns="0" bIns="0" rtlCol="0" anchor="t">
            <a:spAutoFit/>
          </a:bodyPr>
          <a:lstStyle/>
          <a:p>
            <a:pPr marL="518160" lvl="1" indent="-259080" algn="l">
              <a:lnSpc>
                <a:spcPts val="3624"/>
              </a:lnSpc>
              <a:buFont typeface="Arial"/>
              <a:buChar char="•"/>
            </a:pPr>
            <a:r>
              <a:rPr lang="en-US" sz="2400" dirty="0">
                <a:solidFill>
                  <a:srgbClr val="141414"/>
                </a:solidFill>
                <a:latin typeface="Source Sans Pro Bold"/>
              </a:rPr>
              <a:t>Profile Management: </a:t>
            </a:r>
            <a:r>
              <a:rPr lang="en-US" sz="2400" dirty="0">
                <a:solidFill>
                  <a:srgbClr val="141414"/>
                </a:solidFill>
                <a:latin typeface="Source Sans Pro"/>
              </a:rPr>
              <a:t>Farmers can create and update their profiles, including personal information and farm details.</a:t>
            </a:r>
          </a:p>
          <a:p>
            <a:pPr marL="518160" lvl="1" indent="-259080" algn="l">
              <a:lnSpc>
                <a:spcPts val="3624"/>
              </a:lnSpc>
              <a:buFont typeface="Arial"/>
              <a:buChar char="•"/>
            </a:pPr>
            <a:r>
              <a:rPr lang="en-US" sz="2400" dirty="0">
                <a:solidFill>
                  <a:srgbClr val="141414"/>
                </a:solidFill>
                <a:latin typeface="Source Sans Pro Bold"/>
              </a:rPr>
              <a:t>Product Management:</a:t>
            </a:r>
            <a:r>
              <a:rPr lang="en-US" sz="2400" dirty="0">
                <a:solidFill>
                  <a:srgbClr val="141414"/>
                </a:solidFill>
                <a:latin typeface="Source Sans Pro"/>
              </a:rPr>
              <a:t> Ability to add, update, and remove products from the marketplace.</a:t>
            </a:r>
          </a:p>
          <a:p>
            <a:pPr marL="518160" lvl="1" indent="-259080" algn="l">
              <a:lnSpc>
                <a:spcPts val="3624"/>
              </a:lnSpc>
              <a:buFont typeface="Arial"/>
              <a:buChar char="•"/>
            </a:pPr>
            <a:r>
              <a:rPr lang="en-US" sz="2400" dirty="0">
                <a:solidFill>
                  <a:srgbClr val="141414"/>
                </a:solidFill>
                <a:latin typeface="Source Sans Pro Bold"/>
              </a:rPr>
              <a:t>Order Tracking: </a:t>
            </a:r>
            <a:r>
              <a:rPr lang="en-US" sz="2400" dirty="0">
                <a:solidFill>
                  <a:srgbClr val="141414"/>
                </a:solidFill>
                <a:latin typeface="Source Sans Pro"/>
              </a:rPr>
              <a:t>Track orders placed by consumers.</a:t>
            </a:r>
          </a:p>
          <a:p>
            <a:pPr marL="518160" lvl="1" indent="-259080" algn="l">
              <a:lnSpc>
                <a:spcPts val="3624"/>
              </a:lnSpc>
              <a:buFont typeface="Arial"/>
              <a:buChar char="•"/>
            </a:pPr>
            <a:r>
              <a:rPr lang="en-US" sz="2400" dirty="0">
                <a:solidFill>
                  <a:srgbClr val="141414"/>
                </a:solidFill>
                <a:latin typeface="Source Sans Pro Bold"/>
              </a:rPr>
              <a:t>Access to Blog and Training: </a:t>
            </a:r>
            <a:r>
              <a:rPr lang="en-US" sz="2400" dirty="0">
                <a:solidFill>
                  <a:srgbClr val="141414"/>
                </a:solidFill>
                <a:latin typeface="Source Sans Pro"/>
              </a:rPr>
              <a:t>Participate in the blog section and access training modules.</a:t>
            </a:r>
          </a:p>
          <a:p>
            <a:pPr algn="l">
              <a:lnSpc>
                <a:spcPts val="3624"/>
              </a:lnSpc>
            </a:pPr>
            <a:endParaRPr lang="en-US" sz="2400" dirty="0">
              <a:solidFill>
                <a:srgbClr val="141414"/>
              </a:solidFill>
              <a:latin typeface="Source Sans Pro"/>
            </a:endParaRPr>
          </a:p>
        </p:txBody>
      </p:sp>
      <p:sp>
        <p:nvSpPr>
          <p:cNvPr id="6" name="AutoShape 6"/>
          <p:cNvSpPr/>
          <p:nvPr/>
        </p:nvSpPr>
        <p:spPr>
          <a:xfrm>
            <a:off x="8889091" y="7255540"/>
            <a:ext cx="0" cy="571508"/>
          </a:xfrm>
          <a:prstGeom prst="line">
            <a:avLst/>
          </a:prstGeom>
          <a:ln w="76200" cap="rnd">
            <a:solidFill>
              <a:srgbClr val="FFFFFF"/>
            </a:solidFill>
            <a:prstDash val="solid"/>
            <a:headEnd type="none" w="sm" len="sm"/>
            <a:tailEnd type="arrow" w="med" len="sm"/>
          </a:ln>
        </p:spPr>
      </p:sp>
      <p:sp>
        <p:nvSpPr>
          <p:cNvPr id="7" name="AutoShape 7"/>
          <p:cNvSpPr/>
          <p:nvPr/>
        </p:nvSpPr>
        <p:spPr>
          <a:xfrm>
            <a:off x="9768593" y="6546877"/>
            <a:ext cx="7095018" cy="0"/>
          </a:xfrm>
          <a:prstGeom prst="line">
            <a:avLst/>
          </a:prstGeom>
          <a:ln w="47625" cap="rnd">
            <a:solidFill>
              <a:srgbClr val="000000">
                <a:alpha val="4706"/>
              </a:srgbClr>
            </a:solidFill>
            <a:prstDash val="solid"/>
            <a:headEnd type="none" w="sm" len="sm"/>
            <a:tailEnd type="none" w="sm" len="sm"/>
          </a:ln>
        </p:spPr>
      </p:sp>
      <p:sp>
        <p:nvSpPr>
          <p:cNvPr id="8" name="TextBox 8"/>
          <p:cNvSpPr txBox="1"/>
          <p:nvPr/>
        </p:nvSpPr>
        <p:spPr>
          <a:xfrm>
            <a:off x="10952869" y="868095"/>
            <a:ext cx="7095018" cy="822325"/>
          </a:xfrm>
          <a:prstGeom prst="rect">
            <a:avLst/>
          </a:prstGeom>
        </p:spPr>
        <p:txBody>
          <a:bodyPr lIns="0" tIns="0" rIns="0" bIns="0" rtlCol="0" anchor="t">
            <a:spAutoFit/>
          </a:bodyPr>
          <a:lstStyle/>
          <a:p>
            <a:pPr algn="l">
              <a:lnSpc>
                <a:spcPts val="6079"/>
              </a:lnSpc>
            </a:pPr>
            <a:r>
              <a:rPr lang="en-US" sz="6399">
                <a:solidFill>
                  <a:srgbClr val="141414"/>
                </a:solidFill>
                <a:latin typeface="Nunito Sans Heavy"/>
              </a:rPr>
              <a:t>User Roles</a:t>
            </a:r>
          </a:p>
        </p:txBody>
      </p:sp>
      <p:sp>
        <p:nvSpPr>
          <p:cNvPr id="9" name="TextBox 9"/>
          <p:cNvSpPr txBox="1"/>
          <p:nvPr/>
        </p:nvSpPr>
        <p:spPr>
          <a:xfrm>
            <a:off x="9749543" y="2077020"/>
            <a:ext cx="6353582" cy="457200"/>
          </a:xfrm>
          <a:prstGeom prst="rect">
            <a:avLst/>
          </a:prstGeom>
        </p:spPr>
        <p:txBody>
          <a:bodyPr lIns="0" tIns="0" rIns="0" bIns="0" rtlCol="0" anchor="t">
            <a:spAutoFit/>
          </a:bodyPr>
          <a:lstStyle/>
          <a:p>
            <a:pPr algn="l">
              <a:lnSpc>
                <a:spcPts val="3419"/>
              </a:lnSpc>
            </a:pPr>
            <a:r>
              <a:rPr lang="en-US" sz="3600">
                <a:solidFill>
                  <a:srgbClr val="487307"/>
                </a:solidFill>
                <a:latin typeface="Nunito Sans Bold"/>
              </a:rPr>
              <a:t>Farmer</a:t>
            </a:r>
          </a:p>
        </p:txBody>
      </p:sp>
      <p:sp>
        <p:nvSpPr>
          <p:cNvPr id="10" name="TextBox 10"/>
          <p:cNvSpPr txBox="1"/>
          <p:nvPr/>
        </p:nvSpPr>
        <p:spPr>
          <a:xfrm>
            <a:off x="9749543" y="6790902"/>
            <a:ext cx="6353582" cy="457200"/>
          </a:xfrm>
          <a:prstGeom prst="rect">
            <a:avLst/>
          </a:prstGeom>
        </p:spPr>
        <p:txBody>
          <a:bodyPr lIns="0" tIns="0" rIns="0" bIns="0" rtlCol="0" anchor="t">
            <a:spAutoFit/>
          </a:bodyPr>
          <a:lstStyle/>
          <a:p>
            <a:pPr algn="l">
              <a:lnSpc>
                <a:spcPts val="3419"/>
              </a:lnSpc>
            </a:pPr>
            <a:r>
              <a:rPr lang="en-US" sz="3600">
                <a:solidFill>
                  <a:srgbClr val="487307"/>
                </a:solidFill>
                <a:latin typeface="Nunito Sans Bold"/>
              </a:rPr>
              <a:t> Buyer</a:t>
            </a:r>
          </a:p>
        </p:txBody>
      </p:sp>
      <p:sp>
        <p:nvSpPr>
          <p:cNvPr id="11" name="TextBox 11"/>
          <p:cNvSpPr txBox="1"/>
          <p:nvPr/>
        </p:nvSpPr>
        <p:spPr>
          <a:xfrm>
            <a:off x="9749543" y="7371927"/>
            <a:ext cx="7886326" cy="2724912"/>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Source Sans Pro Bold"/>
              </a:rPr>
              <a:t>Profile Management: </a:t>
            </a:r>
            <a:r>
              <a:rPr lang="en-US" sz="2400">
                <a:solidFill>
                  <a:srgbClr val="141414"/>
                </a:solidFill>
                <a:latin typeface="Source Sans Pro"/>
              </a:rPr>
              <a:t>Buyers can create and manage their profiles.</a:t>
            </a:r>
          </a:p>
          <a:p>
            <a:pPr marL="518160" lvl="1" indent="-259080" algn="l">
              <a:lnSpc>
                <a:spcPts val="3624"/>
              </a:lnSpc>
              <a:buFont typeface="Arial"/>
              <a:buChar char="•"/>
            </a:pPr>
            <a:r>
              <a:rPr lang="en-US" sz="2400">
                <a:solidFill>
                  <a:srgbClr val="141414"/>
                </a:solidFill>
                <a:latin typeface="Source Sans Pro Bold"/>
              </a:rPr>
              <a:t>Product Browsing and Purchasing: </a:t>
            </a:r>
            <a:r>
              <a:rPr lang="en-US" sz="2400">
                <a:solidFill>
                  <a:srgbClr val="141414"/>
                </a:solidFill>
                <a:latin typeface="Source Sans Pro"/>
              </a:rPr>
              <a:t>Browse available products and make purchases.</a:t>
            </a:r>
          </a:p>
          <a:p>
            <a:pPr marL="518160" lvl="1" indent="-259080" algn="l">
              <a:lnSpc>
                <a:spcPts val="3624"/>
              </a:lnSpc>
              <a:buFont typeface="Arial"/>
              <a:buChar char="•"/>
            </a:pPr>
            <a:r>
              <a:rPr lang="en-US" sz="2400">
                <a:solidFill>
                  <a:srgbClr val="141414"/>
                </a:solidFill>
                <a:latin typeface="Source Sans Pro Bold"/>
              </a:rPr>
              <a:t>Order Tracking: </a:t>
            </a:r>
            <a:r>
              <a:rPr lang="en-US" sz="2400">
                <a:solidFill>
                  <a:srgbClr val="141414"/>
                </a:solidFill>
                <a:latin typeface="Source Sans Pro"/>
              </a:rPr>
              <a:t>Track the status of their orders.</a:t>
            </a:r>
          </a:p>
          <a:p>
            <a:pPr algn="l">
              <a:lnSpc>
                <a:spcPts val="3624"/>
              </a:lnSpc>
            </a:pPr>
            <a:endParaRPr lang="en-US" sz="2400">
              <a:solidFill>
                <a:srgbClr val="141414"/>
              </a:solidFill>
              <a:latin typeface="Source Sans Pro"/>
            </a:endParaRPr>
          </a:p>
        </p:txBody>
      </p:sp>
      <p:grpSp>
        <p:nvGrpSpPr>
          <p:cNvPr id="12" name="Group 12"/>
          <p:cNvGrpSpPr/>
          <p:nvPr/>
        </p:nvGrpSpPr>
        <p:grpSpPr>
          <a:xfrm>
            <a:off x="802745" y="5413452"/>
            <a:ext cx="7783906" cy="4385342"/>
            <a:chOff x="0" y="0"/>
            <a:chExt cx="18800260" cy="10591800"/>
          </a:xfrm>
        </p:grpSpPr>
        <p:sp>
          <p:nvSpPr>
            <p:cNvPr id="13" name="Freeform 13"/>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5"/>
              <a:stretch>
                <a:fillRect l="-2591" r="-2591"/>
              </a:stretch>
            </a:blipFill>
            <a:ln w="47625" cap="sq">
              <a:solidFill>
                <a:srgbClr val="000000"/>
              </a:solidFill>
              <a:prstDash val="solid"/>
              <a:miter/>
            </a:ln>
          </p:spPr>
        </p:sp>
      </p:grpSp>
      <p:sp>
        <p:nvSpPr>
          <p:cNvPr id="14" name="Freeform 14"/>
          <p:cNvSpPr/>
          <p:nvPr/>
        </p:nvSpPr>
        <p:spPr>
          <a:xfrm>
            <a:off x="9749543" y="836882"/>
            <a:ext cx="862159" cy="853538"/>
          </a:xfrm>
          <a:custGeom>
            <a:avLst/>
            <a:gdLst/>
            <a:ahLst/>
            <a:cxnLst/>
            <a:rect l="l" t="t" r="r" b="b"/>
            <a:pathLst>
              <a:path w="862159" h="853538">
                <a:moveTo>
                  <a:pt x="0" y="0"/>
                </a:moveTo>
                <a:lnTo>
                  <a:pt x="862159" y="0"/>
                </a:lnTo>
                <a:lnTo>
                  <a:pt x="862159" y="853538"/>
                </a:lnTo>
                <a:lnTo>
                  <a:pt x="0" y="853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52724" y="-1744942"/>
            <a:ext cx="7133784" cy="8442348"/>
          </a:xfrm>
          <a:custGeom>
            <a:avLst/>
            <a:gdLst/>
            <a:ahLst/>
            <a:cxnLst/>
            <a:rect l="l" t="t" r="r" b="b"/>
            <a:pathLst>
              <a:path w="7133784" h="8442348">
                <a:moveTo>
                  <a:pt x="0" y="0"/>
                </a:moveTo>
                <a:lnTo>
                  <a:pt x="7133784" y="0"/>
                </a:lnTo>
                <a:lnTo>
                  <a:pt x="7133784"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889091" y="7255540"/>
            <a:ext cx="0" cy="571508"/>
          </a:xfrm>
          <a:prstGeom prst="line">
            <a:avLst/>
          </a:prstGeom>
          <a:ln w="76200" cap="rnd">
            <a:solidFill>
              <a:srgbClr val="FFFFFF"/>
            </a:solidFill>
            <a:prstDash val="solid"/>
            <a:headEnd type="none" w="sm" len="sm"/>
            <a:tailEnd type="arrow" w="med" len="sm"/>
          </a:ln>
        </p:spPr>
      </p:sp>
      <p:grpSp>
        <p:nvGrpSpPr>
          <p:cNvPr id="4" name="Group 4"/>
          <p:cNvGrpSpPr/>
          <p:nvPr/>
        </p:nvGrpSpPr>
        <p:grpSpPr>
          <a:xfrm>
            <a:off x="12575316" y="9258300"/>
            <a:ext cx="4683984" cy="5501817"/>
            <a:chOff x="0" y="0"/>
            <a:chExt cx="1980573" cy="2326386"/>
          </a:xfrm>
        </p:grpSpPr>
        <p:sp>
          <p:nvSpPr>
            <p:cNvPr id="5" name="Freeform 5"/>
            <p:cNvSpPr/>
            <p:nvPr/>
          </p:nvSpPr>
          <p:spPr>
            <a:xfrm>
              <a:off x="0" y="0"/>
              <a:ext cx="1980573" cy="2326386"/>
            </a:xfrm>
            <a:custGeom>
              <a:avLst/>
              <a:gdLst/>
              <a:ahLst/>
              <a:cxnLst/>
              <a:rect l="l" t="t" r="r" b="b"/>
              <a:pathLst>
                <a:path w="1980573" h="2326386">
                  <a:moveTo>
                    <a:pt x="1856113" y="2326386"/>
                  </a:moveTo>
                  <a:lnTo>
                    <a:pt x="124460" y="2326386"/>
                  </a:lnTo>
                  <a:cubicBezTo>
                    <a:pt x="55880" y="2326386"/>
                    <a:pt x="0" y="2270506"/>
                    <a:pt x="0" y="2201925"/>
                  </a:cubicBezTo>
                  <a:lnTo>
                    <a:pt x="0" y="124460"/>
                  </a:lnTo>
                  <a:cubicBezTo>
                    <a:pt x="0" y="55880"/>
                    <a:pt x="55880" y="0"/>
                    <a:pt x="124460" y="0"/>
                  </a:cubicBezTo>
                  <a:lnTo>
                    <a:pt x="1856113" y="0"/>
                  </a:lnTo>
                  <a:cubicBezTo>
                    <a:pt x="1924693" y="0"/>
                    <a:pt x="1980573" y="55880"/>
                    <a:pt x="1980573" y="124460"/>
                  </a:cubicBezTo>
                  <a:lnTo>
                    <a:pt x="1980573" y="2201926"/>
                  </a:lnTo>
                  <a:cubicBezTo>
                    <a:pt x="1980573" y="2270506"/>
                    <a:pt x="1924693" y="2326386"/>
                    <a:pt x="1856113" y="2326386"/>
                  </a:cubicBezTo>
                  <a:close/>
                </a:path>
              </a:pathLst>
            </a:custGeom>
            <a:solidFill>
              <a:srgbClr val="F29F05"/>
            </a:solidFill>
          </p:spPr>
        </p:sp>
      </p:grpSp>
      <p:grpSp>
        <p:nvGrpSpPr>
          <p:cNvPr id="6" name="Group 6"/>
          <p:cNvGrpSpPr/>
          <p:nvPr/>
        </p:nvGrpSpPr>
        <p:grpSpPr>
          <a:xfrm>
            <a:off x="802745" y="715695"/>
            <a:ext cx="7783906" cy="4385342"/>
            <a:chOff x="0" y="0"/>
            <a:chExt cx="18800260" cy="10591800"/>
          </a:xfrm>
        </p:grpSpPr>
        <p:sp>
          <p:nvSpPr>
            <p:cNvPr id="7" name="Freeform 7"/>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4"/>
              <a:stretch>
                <a:fillRect l="-2962" r="-2962"/>
              </a:stretch>
            </a:blipFill>
            <a:ln w="47625" cap="sq">
              <a:solidFill>
                <a:srgbClr val="000000"/>
              </a:solidFill>
              <a:prstDash val="solid"/>
              <a:miter/>
            </a:ln>
          </p:spPr>
        </p:sp>
      </p:grpSp>
      <p:grpSp>
        <p:nvGrpSpPr>
          <p:cNvPr id="8" name="Group 8"/>
          <p:cNvGrpSpPr/>
          <p:nvPr/>
        </p:nvGrpSpPr>
        <p:grpSpPr>
          <a:xfrm>
            <a:off x="802745" y="5413452"/>
            <a:ext cx="7783906" cy="4385342"/>
            <a:chOff x="0" y="0"/>
            <a:chExt cx="18800260" cy="10591800"/>
          </a:xfrm>
        </p:grpSpPr>
        <p:sp>
          <p:nvSpPr>
            <p:cNvPr id="9" name="Freeform 9"/>
            <p:cNvSpPr/>
            <p:nvPr/>
          </p:nvSpPr>
          <p:spPr>
            <a:xfrm>
              <a:off x="0" y="0"/>
              <a:ext cx="18800260" cy="10591800"/>
            </a:xfrm>
            <a:custGeom>
              <a:avLst/>
              <a:gdLst/>
              <a:ahLst/>
              <a:cxnLst/>
              <a:rect l="l" t="t" r="r" b="b"/>
              <a:pathLst>
                <a:path w="18800260" h="1059180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5"/>
              <a:stretch>
                <a:fillRect l="-3783" r="-3783"/>
              </a:stretch>
            </a:blipFill>
            <a:ln w="47625" cap="sq">
              <a:solidFill>
                <a:srgbClr val="000000"/>
              </a:solidFill>
              <a:prstDash val="solid"/>
              <a:miter/>
            </a:ln>
          </p:spPr>
        </p:sp>
      </p:grpSp>
      <p:sp>
        <p:nvSpPr>
          <p:cNvPr id="10" name="TextBox 10"/>
          <p:cNvSpPr txBox="1"/>
          <p:nvPr/>
        </p:nvSpPr>
        <p:spPr>
          <a:xfrm>
            <a:off x="11150998" y="1653907"/>
            <a:ext cx="7095018" cy="822325"/>
          </a:xfrm>
          <a:prstGeom prst="rect">
            <a:avLst/>
          </a:prstGeom>
        </p:spPr>
        <p:txBody>
          <a:bodyPr lIns="0" tIns="0" rIns="0" bIns="0" rtlCol="0" anchor="t">
            <a:spAutoFit/>
          </a:bodyPr>
          <a:lstStyle/>
          <a:p>
            <a:pPr algn="l">
              <a:lnSpc>
                <a:spcPts val="6079"/>
              </a:lnSpc>
            </a:pPr>
            <a:r>
              <a:rPr lang="en-US" sz="6399">
                <a:solidFill>
                  <a:srgbClr val="141414"/>
                </a:solidFill>
                <a:latin typeface="Nunito Sans Heavy"/>
              </a:rPr>
              <a:t>User Roles</a:t>
            </a:r>
          </a:p>
        </p:txBody>
      </p:sp>
      <p:sp>
        <p:nvSpPr>
          <p:cNvPr id="11" name="TextBox 11"/>
          <p:cNvSpPr txBox="1"/>
          <p:nvPr/>
        </p:nvSpPr>
        <p:spPr>
          <a:xfrm>
            <a:off x="9907539" y="3189141"/>
            <a:ext cx="6353582" cy="457200"/>
          </a:xfrm>
          <a:prstGeom prst="rect">
            <a:avLst/>
          </a:prstGeom>
        </p:spPr>
        <p:txBody>
          <a:bodyPr lIns="0" tIns="0" rIns="0" bIns="0" rtlCol="0" anchor="t">
            <a:spAutoFit/>
          </a:bodyPr>
          <a:lstStyle/>
          <a:p>
            <a:pPr algn="l">
              <a:lnSpc>
                <a:spcPts val="3419"/>
              </a:lnSpc>
            </a:pPr>
            <a:r>
              <a:rPr lang="en-US" sz="3600">
                <a:solidFill>
                  <a:srgbClr val="487307"/>
                </a:solidFill>
                <a:latin typeface="Nunito Sans Bold"/>
              </a:rPr>
              <a:t>Admin</a:t>
            </a:r>
          </a:p>
        </p:txBody>
      </p:sp>
      <p:sp>
        <p:nvSpPr>
          <p:cNvPr id="12" name="TextBox 12"/>
          <p:cNvSpPr txBox="1"/>
          <p:nvPr/>
        </p:nvSpPr>
        <p:spPr>
          <a:xfrm>
            <a:off x="9907539" y="3770166"/>
            <a:ext cx="7886326" cy="4096512"/>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Source Sans Pro Bold"/>
              </a:rPr>
              <a:t>User Management: </a:t>
            </a:r>
            <a:r>
              <a:rPr lang="en-US" sz="2400">
                <a:solidFill>
                  <a:srgbClr val="141414"/>
                </a:solidFill>
                <a:latin typeface="Source Sans Pro"/>
              </a:rPr>
              <a:t>Manage farmer and buyer accounts, including creating, updating, and deleting accounts.</a:t>
            </a:r>
          </a:p>
          <a:p>
            <a:pPr marL="518160" lvl="1" indent="-259080" algn="l">
              <a:lnSpc>
                <a:spcPts val="3624"/>
              </a:lnSpc>
              <a:buFont typeface="Arial"/>
              <a:buChar char="•"/>
            </a:pPr>
            <a:r>
              <a:rPr lang="en-US" sz="2400">
                <a:solidFill>
                  <a:srgbClr val="141414"/>
                </a:solidFill>
                <a:latin typeface="Source Sans Pro Bold"/>
              </a:rPr>
              <a:t>Product Management: </a:t>
            </a:r>
            <a:r>
              <a:rPr lang="en-US" sz="2400">
                <a:solidFill>
                  <a:srgbClr val="141414"/>
                </a:solidFill>
                <a:latin typeface="Source Sans Pro"/>
              </a:rPr>
              <a:t>Oversee product listings and ensure they meet platform standards.</a:t>
            </a:r>
          </a:p>
          <a:p>
            <a:pPr marL="518160" lvl="1" indent="-259080" algn="l">
              <a:lnSpc>
                <a:spcPts val="3624"/>
              </a:lnSpc>
              <a:buFont typeface="Arial"/>
              <a:buChar char="•"/>
            </a:pPr>
            <a:r>
              <a:rPr lang="en-US" sz="2400">
                <a:solidFill>
                  <a:srgbClr val="141414"/>
                </a:solidFill>
                <a:latin typeface="Source Sans Pro Bold"/>
              </a:rPr>
              <a:t>Content Management: </a:t>
            </a:r>
            <a:r>
              <a:rPr lang="en-US" sz="2400">
                <a:solidFill>
                  <a:srgbClr val="141414"/>
                </a:solidFill>
                <a:latin typeface="Source Sans Pro"/>
              </a:rPr>
              <a:t>Monitor and manage blog content and training modules.</a:t>
            </a:r>
          </a:p>
          <a:p>
            <a:pPr marL="518160" lvl="1" indent="-259080" algn="l">
              <a:lnSpc>
                <a:spcPts val="3624"/>
              </a:lnSpc>
              <a:buFont typeface="Arial"/>
              <a:buChar char="•"/>
            </a:pPr>
            <a:r>
              <a:rPr lang="en-US" sz="2400">
                <a:solidFill>
                  <a:srgbClr val="141414"/>
                </a:solidFill>
                <a:latin typeface="Source Sans Pro Bold"/>
              </a:rPr>
              <a:t>Order Management: </a:t>
            </a:r>
            <a:r>
              <a:rPr lang="en-US" sz="2400">
                <a:solidFill>
                  <a:srgbClr val="141414"/>
                </a:solidFill>
                <a:latin typeface="Source Sans Pro"/>
              </a:rPr>
              <a:t>Oversee order processes and resolve any issues</a:t>
            </a:r>
          </a:p>
          <a:p>
            <a:pPr algn="l">
              <a:lnSpc>
                <a:spcPts val="3624"/>
              </a:lnSpc>
            </a:pPr>
            <a:endParaRPr lang="en-US" sz="2400">
              <a:solidFill>
                <a:srgbClr val="141414"/>
              </a:solidFill>
              <a:latin typeface="Source Sans Pro"/>
            </a:endParaRPr>
          </a:p>
        </p:txBody>
      </p:sp>
      <p:sp>
        <p:nvSpPr>
          <p:cNvPr id="13" name="Freeform 13"/>
          <p:cNvSpPr/>
          <p:nvPr/>
        </p:nvSpPr>
        <p:spPr>
          <a:xfrm>
            <a:off x="9907539" y="1590494"/>
            <a:ext cx="894685" cy="885738"/>
          </a:xfrm>
          <a:custGeom>
            <a:avLst/>
            <a:gdLst/>
            <a:ahLst/>
            <a:cxnLst/>
            <a:rect l="l" t="t" r="r" b="b"/>
            <a:pathLst>
              <a:path w="894685" h="885738">
                <a:moveTo>
                  <a:pt x="0" y="0"/>
                </a:moveTo>
                <a:lnTo>
                  <a:pt x="894685" y="0"/>
                </a:lnTo>
                <a:lnTo>
                  <a:pt x="894685" y="885738"/>
                </a:lnTo>
                <a:lnTo>
                  <a:pt x="0" y="885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77000" y="1028700"/>
            <a:ext cx="6175733" cy="8229600"/>
            <a:chOff x="0" y="0"/>
            <a:chExt cx="2611344" cy="3479800"/>
          </a:xfrm>
        </p:grpSpPr>
        <p:sp>
          <p:nvSpPr>
            <p:cNvPr id="3" name="Freeform 3"/>
            <p:cNvSpPr/>
            <p:nvPr/>
          </p:nvSpPr>
          <p:spPr>
            <a:xfrm>
              <a:off x="0" y="0"/>
              <a:ext cx="2611344" cy="3479800"/>
            </a:xfrm>
            <a:custGeom>
              <a:avLst/>
              <a:gdLst/>
              <a:ahLst/>
              <a:cxnLst/>
              <a:rect l="l" t="t" r="r" b="b"/>
              <a:pathLst>
                <a:path w="2611344" h="3479800">
                  <a:moveTo>
                    <a:pt x="2486884" y="3479800"/>
                  </a:moveTo>
                  <a:lnTo>
                    <a:pt x="124460" y="3479800"/>
                  </a:lnTo>
                  <a:cubicBezTo>
                    <a:pt x="55880" y="3479800"/>
                    <a:pt x="0" y="3423920"/>
                    <a:pt x="0" y="3355340"/>
                  </a:cubicBezTo>
                  <a:lnTo>
                    <a:pt x="0" y="124460"/>
                  </a:lnTo>
                  <a:cubicBezTo>
                    <a:pt x="0" y="55880"/>
                    <a:pt x="55880" y="0"/>
                    <a:pt x="124460" y="0"/>
                  </a:cubicBezTo>
                  <a:lnTo>
                    <a:pt x="2486884" y="0"/>
                  </a:lnTo>
                  <a:cubicBezTo>
                    <a:pt x="2555464" y="0"/>
                    <a:pt x="2611344" y="55880"/>
                    <a:pt x="2611344" y="124460"/>
                  </a:cubicBezTo>
                  <a:lnTo>
                    <a:pt x="2611344" y="3355340"/>
                  </a:lnTo>
                  <a:cubicBezTo>
                    <a:pt x="2611344" y="3423920"/>
                    <a:pt x="2555464" y="3479800"/>
                    <a:pt x="2486884" y="3479800"/>
                  </a:cubicBezTo>
                  <a:close/>
                </a:path>
              </a:pathLst>
            </a:custGeom>
            <a:solidFill>
              <a:srgbClr val="487307"/>
            </a:solidFill>
          </p:spPr>
        </p:sp>
      </p:grpSp>
      <p:grpSp>
        <p:nvGrpSpPr>
          <p:cNvPr id="4" name="Group 4"/>
          <p:cNvGrpSpPr/>
          <p:nvPr/>
        </p:nvGrpSpPr>
        <p:grpSpPr>
          <a:xfrm>
            <a:off x="9956505" y="2902744"/>
            <a:ext cx="8331495" cy="5070316"/>
            <a:chOff x="0" y="0"/>
            <a:chExt cx="11108659" cy="6760422"/>
          </a:xfrm>
        </p:grpSpPr>
        <p:sp>
          <p:nvSpPr>
            <p:cNvPr id="5" name="Freeform 5"/>
            <p:cNvSpPr/>
            <p:nvPr/>
          </p:nvSpPr>
          <p:spPr>
            <a:xfrm>
              <a:off x="0" y="0"/>
              <a:ext cx="11108659" cy="6760422"/>
            </a:xfrm>
            <a:custGeom>
              <a:avLst/>
              <a:gdLst/>
              <a:ahLst/>
              <a:cxnLst/>
              <a:rect l="l" t="t" r="r" b="b"/>
              <a:pathLst>
                <a:path w="11108659" h="6760422">
                  <a:moveTo>
                    <a:pt x="0" y="0"/>
                  </a:moveTo>
                  <a:lnTo>
                    <a:pt x="11108659" y="0"/>
                  </a:lnTo>
                  <a:lnTo>
                    <a:pt x="11108659" y="6760422"/>
                  </a:lnTo>
                  <a:lnTo>
                    <a:pt x="0" y="6760422"/>
                  </a:lnTo>
                  <a:lnTo>
                    <a:pt x="0" y="0"/>
                  </a:lnTo>
                  <a:close/>
                </a:path>
              </a:pathLst>
            </a:custGeom>
            <a:blipFill>
              <a:blip r:embed="rId2"/>
              <a:stretch>
                <a:fillRect/>
              </a:stretch>
            </a:blipFill>
          </p:spPr>
        </p:sp>
      </p:grpSp>
      <p:sp>
        <p:nvSpPr>
          <p:cNvPr id="6" name="TextBox 6"/>
          <p:cNvSpPr txBox="1"/>
          <p:nvPr/>
        </p:nvSpPr>
        <p:spPr>
          <a:xfrm>
            <a:off x="2170966" y="2754815"/>
            <a:ext cx="8388893" cy="2078230"/>
          </a:xfrm>
          <a:prstGeom prst="rect">
            <a:avLst/>
          </a:prstGeom>
        </p:spPr>
        <p:txBody>
          <a:bodyPr lIns="0" tIns="0" rIns="0" bIns="0" rtlCol="0" anchor="t">
            <a:spAutoFit/>
          </a:bodyPr>
          <a:lstStyle/>
          <a:p>
            <a:pPr algn="l">
              <a:lnSpc>
                <a:spcPts val="8056"/>
              </a:lnSpc>
            </a:pPr>
            <a:r>
              <a:rPr lang="en-US" sz="7600">
                <a:solidFill>
                  <a:srgbClr val="141414"/>
                </a:solidFill>
                <a:latin typeface="Nunito Sans Heavy"/>
              </a:rPr>
              <a:t>Technologies Used</a:t>
            </a:r>
          </a:p>
        </p:txBody>
      </p:sp>
      <p:grpSp>
        <p:nvGrpSpPr>
          <p:cNvPr id="7" name="Group 7"/>
          <p:cNvGrpSpPr/>
          <p:nvPr/>
        </p:nvGrpSpPr>
        <p:grpSpPr>
          <a:xfrm>
            <a:off x="8928262" y="2421731"/>
            <a:ext cx="1459066" cy="145906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id="9" name="AutoShape 9"/>
          <p:cNvSpPr/>
          <p:nvPr/>
        </p:nvSpPr>
        <p:spPr>
          <a:xfrm rot="5400000">
            <a:off x="9372041" y="3113164"/>
            <a:ext cx="571508" cy="0"/>
          </a:xfrm>
          <a:prstGeom prst="line">
            <a:avLst/>
          </a:prstGeom>
          <a:ln w="76200" cap="rnd">
            <a:solidFill>
              <a:srgbClr val="FFFFFF"/>
            </a:solidFill>
            <a:prstDash val="solid"/>
            <a:headEnd type="none" w="sm" len="sm"/>
            <a:tailEnd type="arrow" w="med" len="sm"/>
          </a:ln>
        </p:spPr>
      </p:sp>
      <p:sp>
        <p:nvSpPr>
          <p:cNvPr id="10" name="TextBox 10"/>
          <p:cNvSpPr txBox="1"/>
          <p:nvPr/>
        </p:nvSpPr>
        <p:spPr>
          <a:xfrm>
            <a:off x="1028700" y="5278909"/>
            <a:ext cx="8629095" cy="2109089"/>
          </a:xfrm>
          <a:prstGeom prst="rect">
            <a:avLst/>
          </a:prstGeom>
        </p:spPr>
        <p:txBody>
          <a:bodyPr lIns="0" tIns="0" rIns="0" bIns="0" rtlCol="0" anchor="t">
            <a:spAutoFit/>
          </a:bodyPr>
          <a:lstStyle/>
          <a:p>
            <a:pPr marL="604519" lvl="1" indent="-302260" algn="l">
              <a:lnSpc>
                <a:spcPts val="4227"/>
              </a:lnSpc>
              <a:buFont typeface="Arial"/>
              <a:buChar char="•"/>
            </a:pPr>
            <a:r>
              <a:rPr lang="en-US" sz="2799">
                <a:solidFill>
                  <a:srgbClr val="141414"/>
                </a:solidFill>
                <a:latin typeface="Source Sans Pro Bold"/>
              </a:rPr>
              <a:t>Front-end:</a:t>
            </a:r>
            <a:r>
              <a:rPr lang="en-US" sz="2799">
                <a:solidFill>
                  <a:srgbClr val="141414"/>
                </a:solidFill>
                <a:latin typeface="Source Sans Pro"/>
              </a:rPr>
              <a:t> HTML, CSS, JavaScript, jQuery</a:t>
            </a:r>
          </a:p>
          <a:p>
            <a:pPr marL="604519" lvl="1" indent="-302260" algn="l">
              <a:lnSpc>
                <a:spcPts val="4227"/>
              </a:lnSpc>
              <a:buFont typeface="Arial"/>
              <a:buChar char="•"/>
            </a:pPr>
            <a:r>
              <a:rPr lang="en-US" sz="2799">
                <a:solidFill>
                  <a:srgbClr val="141414"/>
                </a:solidFill>
                <a:latin typeface="Source Sans Pro Bold"/>
              </a:rPr>
              <a:t>Back-end:</a:t>
            </a:r>
            <a:r>
              <a:rPr lang="en-US" sz="2799">
                <a:solidFill>
                  <a:srgbClr val="141414"/>
                </a:solidFill>
                <a:latin typeface="Source Sans Pro"/>
              </a:rPr>
              <a:t> PHP</a:t>
            </a:r>
          </a:p>
          <a:p>
            <a:pPr marL="604519" lvl="1" indent="-302260" algn="l">
              <a:lnSpc>
                <a:spcPts val="4227"/>
              </a:lnSpc>
              <a:buFont typeface="Arial"/>
              <a:buChar char="•"/>
            </a:pPr>
            <a:r>
              <a:rPr lang="en-US" sz="2799">
                <a:solidFill>
                  <a:srgbClr val="141414"/>
                </a:solidFill>
                <a:latin typeface="Source Sans Pro Bold"/>
              </a:rPr>
              <a:t>Database:</a:t>
            </a:r>
            <a:r>
              <a:rPr lang="en-US" sz="2799">
                <a:solidFill>
                  <a:srgbClr val="141414"/>
                </a:solidFill>
                <a:latin typeface="Source Sans Pro"/>
              </a:rPr>
              <a:t> MySQL</a:t>
            </a:r>
          </a:p>
          <a:p>
            <a:pPr algn="l">
              <a:lnSpc>
                <a:spcPts val="4227"/>
              </a:lnSpc>
            </a:pPr>
            <a:endParaRPr lang="en-US" sz="2799">
              <a:solidFill>
                <a:srgbClr val="141414"/>
              </a:solidFill>
              <a:latin typeface="Source Sans Pro"/>
            </a:endParaRPr>
          </a:p>
        </p:txBody>
      </p:sp>
      <p:grpSp>
        <p:nvGrpSpPr>
          <p:cNvPr id="11" name="Group 11"/>
          <p:cNvGrpSpPr/>
          <p:nvPr/>
        </p:nvGrpSpPr>
        <p:grpSpPr>
          <a:xfrm>
            <a:off x="1379523" y="7387998"/>
            <a:ext cx="4589687" cy="880944"/>
            <a:chOff x="0" y="0"/>
            <a:chExt cx="6119582" cy="1174592"/>
          </a:xfrm>
        </p:grpSpPr>
        <p:sp>
          <p:nvSpPr>
            <p:cNvPr id="12" name="Freeform 12">
              <a:hlinkClick r:id="rId3" tooltip="https://github.com/sampreeth774/E-Farming-A-Farmer-Friendly-And-customer-healthy-Application-"/>
            </p:cNvPr>
            <p:cNvSpPr/>
            <p:nvPr/>
          </p:nvSpPr>
          <p:spPr>
            <a:xfrm>
              <a:off x="0" y="0"/>
              <a:ext cx="5279067" cy="1174592"/>
            </a:xfrm>
            <a:custGeom>
              <a:avLst/>
              <a:gdLst/>
              <a:ahLst/>
              <a:cxnLst/>
              <a:rect l="l" t="t" r="r" b="b"/>
              <a:pathLst>
                <a:path w="5279067" h="1174592">
                  <a:moveTo>
                    <a:pt x="0" y="0"/>
                  </a:moveTo>
                  <a:lnTo>
                    <a:pt x="5279067" y="0"/>
                  </a:lnTo>
                  <a:lnTo>
                    <a:pt x="5279067" y="1174592"/>
                  </a:lnTo>
                  <a:lnTo>
                    <a:pt x="0" y="11745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319850" y="226114"/>
              <a:ext cx="4799732" cy="665215"/>
            </a:xfrm>
            <a:prstGeom prst="rect">
              <a:avLst/>
            </a:prstGeom>
          </p:spPr>
          <p:txBody>
            <a:bodyPr lIns="0" tIns="0" rIns="0" bIns="0" rtlCol="0" anchor="t">
              <a:spAutoFit/>
            </a:bodyPr>
            <a:lstStyle/>
            <a:p>
              <a:pPr algn="l">
                <a:lnSpc>
                  <a:spcPts val="4263"/>
                </a:lnSpc>
              </a:pPr>
              <a:r>
                <a:rPr lang="en-US" sz="3045" u="sng">
                  <a:solidFill>
                    <a:srgbClr val="F29F05"/>
                  </a:solidFill>
                  <a:latin typeface="Open Sans Bold"/>
                  <a:hlinkClick r:id="rId3" tooltip="https://github.com/sampreeth774/E-Farming-A-Farmer-Friendly-And-customer-healthy-Application-"/>
                </a:rPr>
                <a:t>Github Link</a:t>
              </a:r>
            </a:p>
          </p:txBody>
        </p:sp>
      </p:grpSp>
      <p:sp>
        <p:nvSpPr>
          <p:cNvPr id="14" name="Freeform 14"/>
          <p:cNvSpPr/>
          <p:nvPr/>
        </p:nvSpPr>
        <p:spPr>
          <a:xfrm>
            <a:off x="897011" y="3250393"/>
            <a:ext cx="1016780" cy="935438"/>
          </a:xfrm>
          <a:custGeom>
            <a:avLst/>
            <a:gdLst/>
            <a:ahLst/>
            <a:cxnLst/>
            <a:rect l="l" t="t" r="r" b="b"/>
            <a:pathLst>
              <a:path w="1016780" h="935438">
                <a:moveTo>
                  <a:pt x="0" y="0"/>
                </a:moveTo>
                <a:lnTo>
                  <a:pt x="1016780" y="0"/>
                </a:lnTo>
                <a:lnTo>
                  <a:pt x="1016780" y="935437"/>
                </a:lnTo>
                <a:lnTo>
                  <a:pt x="0" y="9354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743</Words>
  <Application>Microsoft Office PowerPoint</Application>
  <PresentationFormat>Custom</PresentationFormat>
  <Paragraphs>77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Nunito Sans Bold</vt:lpstr>
      <vt:lpstr>Source Sans Pro Bold</vt:lpstr>
      <vt:lpstr>Source Sans Pro</vt:lpstr>
      <vt:lpstr>Arial</vt:lpstr>
      <vt:lpstr>Calibri</vt:lpstr>
      <vt:lpstr>Nunito Sans Heavy</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E-Farming</dc:title>
  <cp:lastModifiedBy>parsi sampreeth</cp:lastModifiedBy>
  <cp:revision>2</cp:revision>
  <dcterms:created xsi:type="dcterms:W3CDTF">2006-08-16T00:00:00Z</dcterms:created>
  <dcterms:modified xsi:type="dcterms:W3CDTF">2024-06-02T05:15:56Z</dcterms:modified>
  <dc:identifier>DAGG6aVcZn0</dc:identifier>
</cp:coreProperties>
</file>